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2" r:id="rId2"/>
  </p:sldMasterIdLst>
  <p:notesMasterIdLst>
    <p:notesMasterId r:id="rId26"/>
  </p:notesMasterIdLst>
  <p:handoutMasterIdLst>
    <p:handoutMasterId r:id="rId27"/>
  </p:handoutMasterIdLst>
  <p:sldIdLst>
    <p:sldId id="608" r:id="rId3"/>
    <p:sldId id="567" r:id="rId4"/>
    <p:sldId id="553" r:id="rId5"/>
    <p:sldId id="610" r:id="rId6"/>
    <p:sldId id="611" r:id="rId7"/>
    <p:sldId id="612" r:id="rId8"/>
    <p:sldId id="556" r:id="rId9"/>
    <p:sldId id="557" r:id="rId10"/>
    <p:sldId id="558" r:id="rId11"/>
    <p:sldId id="559" r:id="rId12"/>
    <p:sldId id="561" r:id="rId13"/>
    <p:sldId id="562" r:id="rId14"/>
    <p:sldId id="563" r:id="rId15"/>
    <p:sldId id="564" r:id="rId16"/>
    <p:sldId id="565" r:id="rId17"/>
    <p:sldId id="560" r:id="rId18"/>
    <p:sldId id="569" r:id="rId19"/>
    <p:sldId id="570" r:id="rId20"/>
    <p:sldId id="605" r:id="rId21"/>
    <p:sldId id="606" r:id="rId22"/>
    <p:sldId id="607" r:id="rId23"/>
    <p:sldId id="566" r:id="rId24"/>
    <p:sldId id="531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20" autoAdjust="0"/>
  </p:normalViewPr>
  <p:slideViewPr>
    <p:cSldViewPr snapToGrid="0" showGuides="1">
      <p:cViewPr varScale="1">
        <p:scale>
          <a:sx n="128" d="100"/>
          <a:sy n="128" d="100"/>
        </p:scale>
        <p:origin x="1134" y="108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4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D4A3340-C542-46E3-BB6B-1E3F28D53E89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3EAA4AF-B0AE-42C7-9AD8-C74E868F5800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5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8F48AD-9D34-4583-B64D-D6FF60869B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899018" y="1805492"/>
            <a:ext cx="1315800" cy="1287000"/>
          </a:xfrm>
          <a:custGeom>
            <a:avLst/>
            <a:gdLst>
              <a:gd name="connsiteX0" fmla="*/ 85937 w 1754400"/>
              <a:gd name="connsiteY0" fmla="*/ 0 h 1716000"/>
              <a:gd name="connsiteX1" fmla="*/ 1668463 w 1754400"/>
              <a:gd name="connsiteY1" fmla="*/ 0 h 1716000"/>
              <a:gd name="connsiteX2" fmla="*/ 1754400 w 1754400"/>
              <a:gd name="connsiteY2" fmla="*/ 85937 h 1716000"/>
              <a:gd name="connsiteX3" fmla="*/ 1754400 w 1754400"/>
              <a:gd name="connsiteY3" fmla="*/ 1630063 h 1716000"/>
              <a:gd name="connsiteX4" fmla="*/ 1668463 w 1754400"/>
              <a:gd name="connsiteY4" fmla="*/ 1716000 h 1716000"/>
              <a:gd name="connsiteX5" fmla="*/ 85937 w 1754400"/>
              <a:gd name="connsiteY5" fmla="*/ 1716000 h 1716000"/>
              <a:gd name="connsiteX6" fmla="*/ 0 w 1754400"/>
              <a:gd name="connsiteY6" fmla="*/ 1630063 h 1716000"/>
              <a:gd name="connsiteX7" fmla="*/ 0 w 1754400"/>
              <a:gd name="connsiteY7" fmla="*/ 85937 h 1716000"/>
              <a:gd name="connsiteX8" fmla="*/ 85937 w 1754400"/>
              <a:gd name="connsiteY8" fmla="*/ 0 h 1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400" h="1716000">
                <a:moveTo>
                  <a:pt x="85937" y="0"/>
                </a:moveTo>
                <a:lnTo>
                  <a:pt x="1668463" y="0"/>
                </a:lnTo>
                <a:cubicBezTo>
                  <a:pt x="1715925" y="0"/>
                  <a:pt x="1754400" y="38475"/>
                  <a:pt x="1754400" y="85937"/>
                </a:cubicBezTo>
                <a:lnTo>
                  <a:pt x="1754400" y="1630063"/>
                </a:lnTo>
                <a:cubicBezTo>
                  <a:pt x="1754400" y="1677525"/>
                  <a:pt x="1715925" y="1716000"/>
                  <a:pt x="1668463" y="1716000"/>
                </a:cubicBezTo>
                <a:lnTo>
                  <a:pt x="85937" y="1716000"/>
                </a:lnTo>
                <a:cubicBezTo>
                  <a:pt x="38475" y="1716000"/>
                  <a:pt x="0" y="1677525"/>
                  <a:pt x="0" y="1630063"/>
                </a:cubicBezTo>
                <a:lnTo>
                  <a:pt x="0" y="85937"/>
                </a:lnTo>
                <a:cubicBezTo>
                  <a:pt x="0" y="38475"/>
                  <a:pt x="38475" y="0"/>
                  <a:pt x="85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4923041" y="1805492"/>
            <a:ext cx="1315800" cy="1287000"/>
          </a:xfrm>
          <a:custGeom>
            <a:avLst/>
            <a:gdLst>
              <a:gd name="connsiteX0" fmla="*/ 85937 w 1754400"/>
              <a:gd name="connsiteY0" fmla="*/ 0 h 1716000"/>
              <a:gd name="connsiteX1" fmla="*/ 1668463 w 1754400"/>
              <a:gd name="connsiteY1" fmla="*/ 0 h 1716000"/>
              <a:gd name="connsiteX2" fmla="*/ 1754400 w 1754400"/>
              <a:gd name="connsiteY2" fmla="*/ 85937 h 1716000"/>
              <a:gd name="connsiteX3" fmla="*/ 1754400 w 1754400"/>
              <a:gd name="connsiteY3" fmla="*/ 1630063 h 1716000"/>
              <a:gd name="connsiteX4" fmla="*/ 1668463 w 1754400"/>
              <a:gd name="connsiteY4" fmla="*/ 1716000 h 1716000"/>
              <a:gd name="connsiteX5" fmla="*/ 85937 w 1754400"/>
              <a:gd name="connsiteY5" fmla="*/ 1716000 h 1716000"/>
              <a:gd name="connsiteX6" fmla="*/ 0 w 1754400"/>
              <a:gd name="connsiteY6" fmla="*/ 1630063 h 1716000"/>
              <a:gd name="connsiteX7" fmla="*/ 0 w 1754400"/>
              <a:gd name="connsiteY7" fmla="*/ 85937 h 1716000"/>
              <a:gd name="connsiteX8" fmla="*/ 85937 w 1754400"/>
              <a:gd name="connsiteY8" fmla="*/ 0 h 1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400" h="1716000">
                <a:moveTo>
                  <a:pt x="85937" y="0"/>
                </a:moveTo>
                <a:lnTo>
                  <a:pt x="1668463" y="0"/>
                </a:lnTo>
                <a:cubicBezTo>
                  <a:pt x="1715925" y="0"/>
                  <a:pt x="1754400" y="38475"/>
                  <a:pt x="1754400" y="85937"/>
                </a:cubicBezTo>
                <a:lnTo>
                  <a:pt x="1754400" y="1630063"/>
                </a:lnTo>
                <a:cubicBezTo>
                  <a:pt x="1754400" y="1677525"/>
                  <a:pt x="1715925" y="1716000"/>
                  <a:pt x="1668463" y="1716000"/>
                </a:cubicBezTo>
                <a:lnTo>
                  <a:pt x="85937" y="1716000"/>
                </a:lnTo>
                <a:cubicBezTo>
                  <a:pt x="38475" y="1716000"/>
                  <a:pt x="0" y="1677525"/>
                  <a:pt x="0" y="1630063"/>
                </a:cubicBezTo>
                <a:lnTo>
                  <a:pt x="0" y="85937"/>
                </a:lnTo>
                <a:cubicBezTo>
                  <a:pt x="0" y="38475"/>
                  <a:pt x="38475" y="0"/>
                  <a:pt x="85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2908965" y="1805492"/>
            <a:ext cx="1315800" cy="1287000"/>
          </a:xfrm>
          <a:custGeom>
            <a:avLst/>
            <a:gdLst>
              <a:gd name="connsiteX0" fmla="*/ 85937 w 1754400"/>
              <a:gd name="connsiteY0" fmla="*/ 0 h 1716000"/>
              <a:gd name="connsiteX1" fmla="*/ 1668463 w 1754400"/>
              <a:gd name="connsiteY1" fmla="*/ 0 h 1716000"/>
              <a:gd name="connsiteX2" fmla="*/ 1754400 w 1754400"/>
              <a:gd name="connsiteY2" fmla="*/ 85937 h 1716000"/>
              <a:gd name="connsiteX3" fmla="*/ 1754400 w 1754400"/>
              <a:gd name="connsiteY3" fmla="*/ 1630063 h 1716000"/>
              <a:gd name="connsiteX4" fmla="*/ 1668463 w 1754400"/>
              <a:gd name="connsiteY4" fmla="*/ 1716000 h 1716000"/>
              <a:gd name="connsiteX5" fmla="*/ 85937 w 1754400"/>
              <a:gd name="connsiteY5" fmla="*/ 1716000 h 1716000"/>
              <a:gd name="connsiteX6" fmla="*/ 0 w 1754400"/>
              <a:gd name="connsiteY6" fmla="*/ 1630063 h 1716000"/>
              <a:gd name="connsiteX7" fmla="*/ 0 w 1754400"/>
              <a:gd name="connsiteY7" fmla="*/ 85937 h 1716000"/>
              <a:gd name="connsiteX8" fmla="*/ 85937 w 1754400"/>
              <a:gd name="connsiteY8" fmla="*/ 0 h 1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400" h="1716000">
                <a:moveTo>
                  <a:pt x="85937" y="0"/>
                </a:moveTo>
                <a:lnTo>
                  <a:pt x="1668463" y="0"/>
                </a:lnTo>
                <a:cubicBezTo>
                  <a:pt x="1715925" y="0"/>
                  <a:pt x="1754400" y="38475"/>
                  <a:pt x="1754400" y="85937"/>
                </a:cubicBezTo>
                <a:lnTo>
                  <a:pt x="1754400" y="1630063"/>
                </a:lnTo>
                <a:cubicBezTo>
                  <a:pt x="1754400" y="1677525"/>
                  <a:pt x="1715925" y="1716000"/>
                  <a:pt x="1668463" y="1716000"/>
                </a:cubicBezTo>
                <a:lnTo>
                  <a:pt x="85937" y="1716000"/>
                </a:lnTo>
                <a:cubicBezTo>
                  <a:pt x="38475" y="1716000"/>
                  <a:pt x="0" y="1677525"/>
                  <a:pt x="0" y="1630063"/>
                </a:cubicBezTo>
                <a:lnTo>
                  <a:pt x="0" y="85937"/>
                </a:lnTo>
                <a:cubicBezTo>
                  <a:pt x="0" y="38475"/>
                  <a:pt x="38475" y="0"/>
                  <a:pt x="85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23464" y="1805492"/>
            <a:ext cx="1315800" cy="1287000"/>
          </a:xfrm>
          <a:custGeom>
            <a:avLst/>
            <a:gdLst>
              <a:gd name="connsiteX0" fmla="*/ 85937 w 1754400"/>
              <a:gd name="connsiteY0" fmla="*/ 0 h 1716000"/>
              <a:gd name="connsiteX1" fmla="*/ 1668463 w 1754400"/>
              <a:gd name="connsiteY1" fmla="*/ 0 h 1716000"/>
              <a:gd name="connsiteX2" fmla="*/ 1754400 w 1754400"/>
              <a:gd name="connsiteY2" fmla="*/ 85937 h 1716000"/>
              <a:gd name="connsiteX3" fmla="*/ 1754400 w 1754400"/>
              <a:gd name="connsiteY3" fmla="*/ 1630063 h 1716000"/>
              <a:gd name="connsiteX4" fmla="*/ 1668463 w 1754400"/>
              <a:gd name="connsiteY4" fmla="*/ 1716000 h 1716000"/>
              <a:gd name="connsiteX5" fmla="*/ 85937 w 1754400"/>
              <a:gd name="connsiteY5" fmla="*/ 1716000 h 1716000"/>
              <a:gd name="connsiteX6" fmla="*/ 0 w 1754400"/>
              <a:gd name="connsiteY6" fmla="*/ 1630063 h 1716000"/>
              <a:gd name="connsiteX7" fmla="*/ 0 w 1754400"/>
              <a:gd name="connsiteY7" fmla="*/ 85937 h 1716000"/>
              <a:gd name="connsiteX8" fmla="*/ 85937 w 1754400"/>
              <a:gd name="connsiteY8" fmla="*/ 0 h 1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400" h="1716000">
                <a:moveTo>
                  <a:pt x="85937" y="0"/>
                </a:moveTo>
                <a:lnTo>
                  <a:pt x="1668463" y="0"/>
                </a:lnTo>
                <a:cubicBezTo>
                  <a:pt x="1715925" y="0"/>
                  <a:pt x="1754400" y="38475"/>
                  <a:pt x="1754400" y="85937"/>
                </a:cubicBezTo>
                <a:lnTo>
                  <a:pt x="1754400" y="1630063"/>
                </a:lnTo>
                <a:cubicBezTo>
                  <a:pt x="1754400" y="1677525"/>
                  <a:pt x="1715925" y="1716000"/>
                  <a:pt x="1668463" y="1716000"/>
                </a:cubicBezTo>
                <a:lnTo>
                  <a:pt x="85937" y="1716000"/>
                </a:lnTo>
                <a:cubicBezTo>
                  <a:pt x="38475" y="1716000"/>
                  <a:pt x="0" y="1677525"/>
                  <a:pt x="0" y="1630063"/>
                </a:cubicBezTo>
                <a:lnTo>
                  <a:pt x="0" y="85937"/>
                </a:lnTo>
                <a:cubicBezTo>
                  <a:pt x="0" y="38475"/>
                  <a:pt x="38475" y="0"/>
                  <a:pt x="85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30133" y="1617309"/>
            <a:ext cx="2642393" cy="1733549"/>
          </a:xfrm>
          <a:custGeom>
            <a:avLst/>
            <a:gdLst>
              <a:gd name="connsiteX0" fmla="*/ 42345 w 3523191"/>
              <a:gd name="connsiteY0" fmla="*/ 0 h 2311399"/>
              <a:gd name="connsiteX1" fmla="*/ 3480846 w 3523191"/>
              <a:gd name="connsiteY1" fmla="*/ 0 h 2311399"/>
              <a:gd name="connsiteX2" fmla="*/ 3523191 w 3523191"/>
              <a:gd name="connsiteY2" fmla="*/ 42345 h 2311399"/>
              <a:gd name="connsiteX3" fmla="*/ 3523191 w 3523191"/>
              <a:gd name="connsiteY3" fmla="*/ 2269054 h 2311399"/>
              <a:gd name="connsiteX4" fmla="*/ 3480846 w 3523191"/>
              <a:gd name="connsiteY4" fmla="*/ 2311399 h 2311399"/>
              <a:gd name="connsiteX5" fmla="*/ 42345 w 3523191"/>
              <a:gd name="connsiteY5" fmla="*/ 2311399 h 2311399"/>
              <a:gd name="connsiteX6" fmla="*/ 0 w 3523191"/>
              <a:gd name="connsiteY6" fmla="*/ 2269054 h 2311399"/>
              <a:gd name="connsiteX7" fmla="*/ 0 w 3523191"/>
              <a:gd name="connsiteY7" fmla="*/ 42345 h 2311399"/>
              <a:gd name="connsiteX8" fmla="*/ 42345 w 3523191"/>
              <a:gd name="connsiteY8" fmla="*/ 0 h 231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3191" h="2311399">
                <a:moveTo>
                  <a:pt x="42345" y="0"/>
                </a:moveTo>
                <a:lnTo>
                  <a:pt x="3480846" y="0"/>
                </a:lnTo>
                <a:cubicBezTo>
                  <a:pt x="3504232" y="0"/>
                  <a:pt x="3523191" y="18959"/>
                  <a:pt x="3523191" y="42345"/>
                </a:cubicBezTo>
                <a:lnTo>
                  <a:pt x="3523191" y="2269054"/>
                </a:lnTo>
                <a:cubicBezTo>
                  <a:pt x="3523191" y="2292440"/>
                  <a:pt x="3504232" y="2311399"/>
                  <a:pt x="3480846" y="2311399"/>
                </a:cubicBezTo>
                <a:lnTo>
                  <a:pt x="42345" y="2311399"/>
                </a:lnTo>
                <a:cubicBezTo>
                  <a:pt x="18959" y="2311399"/>
                  <a:pt x="0" y="2292440"/>
                  <a:pt x="0" y="2269054"/>
                </a:cubicBezTo>
                <a:lnTo>
                  <a:pt x="0" y="42345"/>
                </a:lnTo>
                <a:cubicBezTo>
                  <a:pt x="0" y="18959"/>
                  <a:pt x="18959" y="0"/>
                  <a:pt x="423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3243788" y="1617309"/>
            <a:ext cx="2642393" cy="1733549"/>
          </a:xfrm>
          <a:custGeom>
            <a:avLst/>
            <a:gdLst>
              <a:gd name="connsiteX0" fmla="*/ 42346 w 3523191"/>
              <a:gd name="connsiteY0" fmla="*/ 0 h 2311399"/>
              <a:gd name="connsiteX1" fmla="*/ 3480846 w 3523191"/>
              <a:gd name="connsiteY1" fmla="*/ 0 h 2311399"/>
              <a:gd name="connsiteX2" fmla="*/ 3523191 w 3523191"/>
              <a:gd name="connsiteY2" fmla="*/ 42345 h 2311399"/>
              <a:gd name="connsiteX3" fmla="*/ 3523191 w 3523191"/>
              <a:gd name="connsiteY3" fmla="*/ 2269054 h 2311399"/>
              <a:gd name="connsiteX4" fmla="*/ 3480846 w 3523191"/>
              <a:gd name="connsiteY4" fmla="*/ 2311399 h 2311399"/>
              <a:gd name="connsiteX5" fmla="*/ 42346 w 3523191"/>
              <a:gd name="connsiteY5" fmla="*/ 2311399 h 2311399"/>
              <a:gd name="connsiteX6" fmla="*/ 0 w 3523191"/>
              <a:gd name="connsiteY6" fmla="*/ 2269054 h 2311399"/>
              <a:gd name="connsiteX7" fmla="*/ 0 w 3523191"/>
              <a:gd name="connsiteY7" fmla="*/ 42345 h 2311399"/>
              <a:gd name="connsiteX8" fmla="*/ 42346 w 3523191"/>
              <a:gd name="connsiteY8" fmla="*/ 0 h 231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3191" h="2311399">
                <a:moveTo>
                  <a:pt x="42346" y="0"/>
                </a:moveTo>
                <a:lnTo>
                  <a:pt x="3480846" y="0"/>
                </a:lnTo>
                <a:cubicBezTo>
                  <a:pt x="3504232" y="0"/>
                  <a:pt x="3523191" y="18959"/>
                  <a:pt x="3523191" y="42345"/>
                </a:cubicBezTo>
                <a:lnTo>
                  <a:pt x="3523191" y="2269054"/>
                </a:lnTo>
                <a:cubicBezTo>
                  <a:pt x="3523191" y="2292440"/>
                  <a:pt x="3504232" y="2311399"/>
                  <a:pt x="3480846" y="2311399"/>
                </a:cubicBezTo>
                <a:lnTo>
                  <a:pt x="42346" y="2311399"/>
                </a:lnTo>
                <a:cubicBezTo>
                  <a:pt x="18959" y="2311399"/>
                  <a:pt x="0" y="2292440"/>
                  <a:pt x="0" y="2269054"/>
                </a:cubicBezTo>
                <a:lnTo>
                  <a:pt x="0" y="42345"/>
                </a:lnTo>
                <a:cubicBezTo>
                  <a:pt x="0" y="18959"/>
                  <a:pt x="18959" y="0"/>
                  <a:pt x="423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57443" y="1617309"/>
            <a:ext cx="2642393" cy="1733549"/>
          </a:xfrm>
          <a:custGeom>
            <a:avLst/>
            <a:gdLst>
              <a:gd name="connsiteX0" fmla="*/ 42345 w 3523191"/>
              <a:gd name="connsiteY0" fmla="*/ 0 h 2311399"/>
              <a:gd name="connsiteX1" fmla="*/ 3480846 w 3523191"/>
              <a:gd name="connsiteY1" fmla="*/ 0 h 2311399"/>
              <a:gd name="connsiteX2" fmla="*/ 3523191 w 3523191"/>
              <a:gd name="connsiteY2" fmla="*/ 42345 h 2311399"/>
              <a:gd name="connsiteX3" fmla="*/ 3523191 w 3523191"/>
              <a:gd name="connsiteY3" fmla="*/ 2269054 h 2311399"/>
              <a:gd name="connsiteX4" fmla="*/ 3480846 w 3523191"/>
              <a:gd name="connsiteY4" fmla="*/ 2311399 h 2311399"/>
              <a:gd name="connsiteX5" fmla="*/ 42345 w 3523191"/>
              <a:gd name="connsiteY5" fmla="*/ 2311399 h 2311399"/>
              <a:gd name="connsiteX6" fmla="*/ 0 w 3523191"/>
              <a:gd name="connsiteY6" fmla="*/ 2269054 h 2311399"/>
              <a:gd name="connsiteX7" fmla="*/ 0 w 3523191"/>
              <a:gd name="connsiteY7" fmla="*/ 42345 h 2311399"/>
              <a:gd name="connsiteX8" fmla="*/ 42345 w 3523191"/>
              <a:gd name="connsiteY8" fmla="*/ 0 h 231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3191" h="2311399">
                <a:moveTo>
                  <a:pt x="42345" y="0"/>
                </a:moveTo>
                <a:lnTo>
                  <a:pt x="3480846" y="0"/>
                </a:lnTo>
                <a:cubicBezTo>
                  <a:pt x="3504232" y="0"/>
                  <a:pt x="3523191" y="18959"/>
                  <a:pt x="3523191" y="42345"/>
                </a:cubicBezTo>
                <a:lnTo>
                  <a:pt x="3523191" y="2269054"/>
                </a:lnTo>
                <a:cubicBezTo>
                  <a:pt x="3523191" y="2292440"/>
                  <a:pt x="3504232" y="2311399"/>
                  <a:pt x="3480846" y="2311399"/>
                </a:cubicBezTo>
                <a:lnTo>
                  <a:pt x="42345" y="2311399"/>
                </a:lnTo>
                <a:cubicBezTo>
                  <a:pt x="18959" y="2311399"/>
                  <a:pt x="0" y="2292440"/>
                  <a:pt x="0" y="2269054"/>
                </a:cubicBezTo>
                <a:lnTo>
                  <a:pt x="0" y="42345"/>
                </a:lnTo>
                <a:cubicBezTo>
                  <a:pt x="0" y="18959"/>
                  <a:pt x="18959" y="0"/>
                  <a:pt x="423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7242175" y="1724025"/>
            <a:ext cx="1495425" cy="1352550"/>
          </a:xfrm>
          <a:custGeom>
            <a:avLst/>
            <a:gdLst>
              <a:gd name="connsiteX0" fmla="*/ 46924 w 1993900"/>
              <a:gd name="connsiteY0" fmla="*/ 0 h 1803400"/>
              <a:gd name="connsiteX1" fmla="*/ 1946976 w 1993900"/>
              <a:gd name="connsiteY1" fmla="*/ 0 h 1803400"/>
              <a:gd name="connsiteX2" fmla="*/ 1993900 w 1993900"/>
              <a:gd name="connsiteY2" fmla="*/ 46924 h 1803400"/>
              <a:gd name="connsiteX3" fmla="*/ 1993900 w 1993900"/>
              <a:gd name="connsiteY3" fmla="*/ 1756476 h 1803400"/>
              <a:gd name="connsiteX4" fmla="*/ 1946976 w 1993900"/>
              <a:gd name="connsiteY4" fmla="*/ 1803400 h 1803400"/>
              <a:gd name="connsiteX5" fmla="*/ 46924 w 1993900"/>
              <a:gd name="connsiteY5" fmla="*/ 1803400 h 1803400"/>
              <a:gd name="connsiteX6" fmla="*/ 0 w 1993900"/>
              <a:gd name="connsiteY6" fmla="*/ 1756476 h 1803400"/>
              <a:gd name="connsiteX7" fmla="*/ 0 w 1993900"/>
              <a:gd name="connsiteY7" fmla="*/ 46924 h 1803400"/>
              <a:gd name="connsiteX8" fmla="*/ 46924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46924" y="0"/>
                </a:moveTo>
                <a:lnTo>
                  <a:pt x="1946976" y="0"/>
                </a:lnTo>
                <a:cubicBezTo>
                  <a:pt x="1972891" y="0"/>
                  <a:pt x="1993900" y="21009"/>
                  <a:pt x="1993900" y="46924"/>
                </a:cubicBezTo>
                <a:lnTo>
                  <a:pt x="1993900" y="1756476"/>
                </a:lnTo>
                <a:cubicBezTo>
                  <a:pt x="1993900" y="1782391"/>
                  <a:pt x="1972891" y="1803400"/>
                  <a:pt x="1946976" y="1803400"/>
                </a:cubicBezTo>
                <a:lnTo>
                  <a:pt x="46924" y="1803400"/>
                </a:lnTo>
                <a:cubicBezTo>
                  <a:pt x="21009" y="1803400"/>
                  <a:pt x="0" y="1782391"/>
                  <a:pt x="0" y="1756476"/>
                </a:cubicBezTo>
                <a:lnTo>
                  <a:pt x="0" y="46924"/>
                </a:lnTo>
                <a:cubicBezTo>
                  <a:pt x="0" y="21009"/>
                  <a:pt x="21009" y="0"/>
                  <a:pt x="469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937125" y="1724025"/>
            <a:ext cx="1495425" cy="1352550"/>
          </a:xfrm>
          <a:custGeom>
            <a:avLst/>
            <a:gdLst>
              <a:gd name="connsiteX0" fmla="*/ 30225 w 1993900"/>
              <a:gd name="connsiteY0" fmla="*/ 0 h 1803400"/>
              <a:gd name="connsiteX1" fmla="*/ 1963675 w 1993900"/>
              <a:gd name="connsiteY1" fmla="*/ 0 h 1803400"/>
              <a:gd name="connsiteX2" fmla="*/ 1993900 w 1993900"/>
              <a:gd name="connsiteY2" fmla="*/ 30225 h 1803400"/>
              <a:gd name="connsiteX3" fmla="*/ 1993900 w 1993900"/>
              <a:gd name="connsiteY3" fmla="*/ 1773175 h 1803400"/>
              <a:gd name="connsiteX4" fmla="*/ 1963675 w 1993900"/>
              <a:gd name="connsiteY4" fmla="*/ 1803400 h 1803400"/>
              <a:gd name="connsiteX5" fmla="*/ 30225 w 1993900"/>
              <a:gd name="connsiteY5" fmla="*/ 1803400 h 1803400"/>
              <a:gd name="connsiteX6" fmla="*/ 0 w 1993900"/>
              <a:gd name="connsiteY6" fmla="*/ 1773175 h 1803400"/>
              <a:gd name="connsiteX7" fmla="*/ 0 w 1993900"/>
              <a:gd name="connsiteY7" fmla="*/ 30225 h 1803400"/>
              <a:gd name="connsiteX8" fmla="*/ 30225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30225" y="0"/>
                </a:moveTo>
                <a:lnTo>
                  <a:pt x="1963675" y="0"/>
                </a:lnTo>
                <a:cubicBezTo>
                  <a:pt x="1980368" y="0"/>
                  <a:pt x="1993900" y="13532"/>
                  <a:pt x="1993900" y="30225"/>
                </a:cubicBezTo>
                <a:lnTo>
                  <a:pt x="1993900" y="1773175"/>
                </a:lnTo>
                <a:cubicBezTo>
                  <a:pt x="1993900" y="1789868"/>
                  <a:pt x="1980368" y="1803400"/>
                  <a:pt x="1963675" y="1803400"/>
                </a:cubicBezTo>
                <a:lnTo>
                  <a:pt x="30225" y="1803400"/>
                </a:lnTo>
                <a:cubicBezTo>
                  <a:pt x="13532" y="1803400"/>
                  <a:pt x="0" y="1789868"/>
                  <a:pt x="0" y="1773175"/>
                </a:cubicBezTo>
                <a:lnTo>
                  <a:pt x="0" y="30225"/>
                </a:lnTo>
                <a:cubicBezTo>
                  <a:pt x="0" y="13532"/>
                  <a:pt x="13532" y="0"/>
                  <a:pt x="30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2632076" y="1724025"/>
            <a:ext cx="1495426" cy="1352550"/>
          </a:xfrm>
          <a:custGeom>
            <a:avLst/>
            <a:gdLst>
              <a:gd name="connsiteX0" fmla="*/ 30225 w 1993901"/>
              <a:gd name="connsiteY0" fmla="*/ 0 h 1803400"/>
              <a:gd name="connsiteX1" fmla="*/ 1963675 w 1993901"/>
              <a:gd name="connsiteY1" fmla="*/ 0 h 1803400"/>
              <a:gd name="connsiteX2" fmla="*/ 1993901 w 1993901"/>
              <a:gd name="connsiteY2" fmla="*/ 30225 h 1803400"/>
              <a:gd name="connsiteX3" fmla="*/ 1993901 w 1993901"/>
              <a:gd name="connsiteY3" fmla="*/ 1773175 h 1803400"/>
              <a:gd name="connsiteX4" fmla="*/ 1963675 w 1993901"/>
              <a:gd name="connsiteY4" fmla="*/ 1803400 h 1803400"/>
              <a:gd name="connsiteX5" fmla="*/ 30225 w 1993901"/>
              <a:gd name="connsiteY5" fmla="*/ 1803400 h 1803400"/>
              <a:gd name="connsiteX6" fmla="*/ 0 w 1993901"/>
              <a:gd name="connsiteY6" fmla="*/ 1773175 h 1803400"/>
              <a:gd name="connsiteX7" fmla="*/ 0 w 1993901"/>
              <a:gd name="connsiteY7" fmla="*/ 30225 h 1803400"/>
              <a:gd name="connsiteX8" fmla="*/ 30225 w 1993901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1" h="1803400">
                <a:moveTo>
                  <a:pt x="30225" y="0"/>
                </a:moveTo>
                <a:lnTo>
                  <a:pt x="1963675" y="0"/>
                </a:lnTo>
                <a:cubicBezTo>
                  <a:pt x="1980368" y="0"/>
                  <a:pt x="1993901" y="13532"/>
                  <a:pt x="1993901" y="30225"/>
                </a:cubicBezTo>
                <a:lnTo>
                  <a:pt x="1993901" y="1773175"/>
                </a:lnTo>
                <a:cubicBezTo>
                  <a:pt x="1993901" y="1789868"/>
                  <a:pt x="1980368" y="1803400"/>
                  <a:pt x="1963675" y="1803400"/>
                </a:cubicBezTo>
                <a:lnTo>
                  <a:pt x="30225" y="1803400"/>
                </a:lnTo>
                <a:cubicBezTo>
                  <a:pt x="13532" y="1803400"/>
                  <a:pt x="0" y="1789868"/>
                  <a:pt x="0" y="1773175"/>
                </a:cubicBezTo>
                <a:lnTo>
                  <a:pt x="0" y="30225"/>
                </a:lnTo>
                <a:cubicBezTo>
                  <a:pt x="0" y="13532"/>
                  <a:pt x="13532" y="0"/>
                  <a:pt x="30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27025" y="1724025"/>
            <a:ext cx="1495425" cy="1352550"/>
          </a:xfrm>
          <a:custGeom>
            <a:avLst/>
            <a:gdLst>
              <a:gd name="connsiteX0" fmla="*/ 30225 w 1993900"/>
              <a:gd name="connsiteY0" fmla="*/ 0 h 1803400"/>
              <a:gd name="connsiteX1" fmla="*/ 1963675 w 1993900"/>
              <a:gd name="connsiteY1" fmla="*/ 0 h 1803400"/>
              <a:gd name="connsiteX2" fmla="*/ 1993900 w 1993900"/>
              <a:gd name="connsiteY2" fmla="*/ 30225 h 1803400"/>
              <a:gd name="connsiteX3" fmla="*/ 1993900 w 1993900"/>
              <a:gd name="connsiteY3" fmla="*/ 1773175 h 1803400"/>
              <a:gd name="connsiteX4" fmla="*/ 1963675 w 1993900"/>
              <a:gd name="connsiteY4" fmla="*/ 1803400 h 1803400"/>
              <a:gd name="connsiteX5" fmla="*/ 30225 w 1993900"/>
              <a:gd name="connsiteY5" fmla="*/ 1803400 h 1803400"/>
              <a:gd name="connsiteX6" fmla="*/ 0 w 1993900"/>
              <a:gd name="connsiteY6" fmla="*/ 1773175 h 1803400"/>
              <a:gd name="connsiteX7" fmla="*/ 0 w 1993900"/>
              <a:gd name="connsiteY7" fmla="*/ 30225 h 1803400"/>
              <a:gd name="connsiteX8" fmla="*/ 30225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30225" y="0"/>
                </a:moveTo>
                <a:lnTo>
                  <a:pt x="1963675" y="0"/>
                </a:lnTo>
                <a:cubicBezTo>
                  <a:pt x="1980368" y="0"/>
                  <a:pt x="1993900" y="13532"/>
                  <a:pt x="1993900" y="30225"/>
                </a:cubicBezTo>
                <a:lnTo>
                  <a:pt x="1993900" y="1773175"/>
                </a:lnTo>
                <a:cubicBezTo>
                  <a:pt x="1993900" y="1789868"/>
                  <a:pt x="1980368" y="1803400"/>
                  <a:pt x="1963675" y="1803400"/>
                </a:cubicBezTo>
                <a:lnTo>
                  <a:pt x="30225" y="1803400"/>
                </a:lnTo>
                <a:cubicBezTo>
                  <a:pt x="13532" y="1803400"/>
                  <a:pt x="0" y="1789868"/>
                  <a:pt x="0" y="1773175"/>
                </a:cubicBezTo>
                <a:lnTo>
                  <a:pt x="0" y="30225"/>
                </a:lnTo>
                <a:cubicBezTo>
                  <a:pt x="0" y="13532"/>
                  <a:pt x="13532" y="0"/>
                  <a:pt x="30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7261225" y="1743075"/>
            <a:ext cx="1495425" cy="1352550"/>
          </a:xfrm>
          <a:custGeom>
            <a:avLst/>
            <a:gdLst>
              <a:gd name="connsiteX0" fmla="*/ 71974 w 1993900"/>
              <a:gd name="connsiteY0" fmla="*/ 0 h 1803400"/>
              <a:gd name="connsiteX1" fmla="*/ 1921926 w 1993900"/>
              <a:gd name="connsiteY1" fmla="*/ 0 h 1803400"/>
              <a:gd name="connsiteX2" fmla="*/ 1993900 w 1993900"/>
              <a:gd name="connsiteY2" fmla="*/ 71974 h 1803400"/>
              <a:gd name="connsiteX3" fmla="*/ 1993900 w 1993900"/>
              <a:gd name="connsiteY3" fmla="*/ 1731426 h 1803400"/>
              <a:gd name="connsiteX4" fmla="*/ 1921926 w 1993900"/>
              <a:gd name="connsiteY4" fmla="*/ 1803400 h 1803400"/>
              <a:gd name="connsiteX5" fmla="*/ 71974 w 1993900"/>
              <a:gd name="connsiteY5" fmla="*/ 1803400 h 1803400"/>
              <a:gd name="connsiteX6" fmla="*/ 0 w 1993900"/>
              <a:gd name="connsiteY6" fmla="*/ 1731426 h 1803400"/>
              <a:gd name="connsiteX7" fmla="*/ 0 w 1993900"/>
              <a:gd name="connsiteY7" fmla="*/ 71974 h 1803400"/>
              <a:gd name="connsiteX8" fmla="*/ 71974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71974" y="0"/>
                </a:moveTo>
                <a:lnTo>
                  <a:pt x="1921926" y="0"/>
                </a:lnTo>
                <a:cubicBezTo>
                  <a:pt x="1961676" y="0"/>
                  <a:pt x="1993900" y="32224"/>
                  <a:pt x="1993900" y="71974"/>
                </a:cubicBezTo>
                <a:lnTo>
                  <a:pt x="1993900" y="1731426"/>
                </a:lnTo>
                <a:cubicBezTo>
                  <a:pt x="1993900" y="1771176"/>
                  <a:pt x="1961676" y="1803400"/>
                  <a:pt x="1921926" y="1803400"/>
                </a:cubicBezTo>
                <a:lnTo>
                  <a:pt x="71974" y="1803400"/>
                </a:lnTo>
                <a:cubicBezTo>
                  <a:pt x="32224" y="1803400"/>
                  <a:pt x="0" y="1771176"/>
                  <a:pt x="0" y="1731426"/>
                </a:cubicBezTo>
                <a:lnTo>
                  <a:pt x="0" y="71974"/>
                </a:lnTo>
                <a:cubicBezTo>
                  <a:pt x="0" y="32224"/>
                  <a:pt x="32224" y="0"/>
                  <a:pt x="71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956175" y="1743075"/>
            <a:ext cx="1495425" cy="1352550"/>
          </a:xfrm>
          <a:custGeom>
            <a:avLst/>
            <a:gdLst>
              <a:gd name="connsiteX0" fmla="*/ 71974 w 1993900"/>
              <a:gd name="connsiteY0" fmla="*/ 0 h 1803400"/>
              <a:gd name="connsiteX1" fmla="*/ 1921926 w 1993900"/>
              <a:gd name="connsiteY1" fmla="*/ 0 h 1803400"/>
              <a:gd name="connsiteX2" fmla="*/ 1993900 w 1993900"/>
              <a:gd name="connsiteY2" fmla="*/ 71974 h 1803400"/>
              <a:gd name="connsiteX3" fmla="*/ 1993900 w 1993900"/>
              <a:gd name="connsiteY3" fmla="*/ 1731426 h 1803400"/>
              <a:gd name="connsiteX4" fmla="*/ 1921926 w 1993900"/>
              <a:gd name="connsiteY4" fmla="*/ 1803400 h 1803400"/>
              <a:gd name="connsiteX5" fmla="*/ 71974 w 1993900"/>
              <a:gd name="connsiteY5" fmla="*/ 1803400 h 1803400"/>
              <a:gd name="connsiteX6" fmla="*/ 0 w 1993900"/>
              <a:gd name="connsiteY6" fmla="*/ 1731426 h 1803400"/>
              <a:gd name="connsiteX7" fmla="*/ 0 w 1993900"/>
              <a:gd name="connsiteY7" fmla="*/ 71974 h 1803400"/>
              <a:gd name="connsiteX8" fmla="*/ 71974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71974" y="0"/>
                </a:moveTo>
                <a:lnTo>
                  <a:pt x="1921926" y="0"/>
                </a:lnTo>
                <a:cubicBezTo>
                  <a:pt x="1961676" y="0"/>
                  <a:pt x="1993900" y="32224"/>
                  <a:pt x="1993900" y="71974"/>
                </a:cubicBezTo>
                <a:lnTo>
                  <a:pt x="1993900" y="1731426"/>
                </a:lnTo>
                <a:cubicBezTo>
                  <a:pt x="1993900" y="1771176"/>
                  <a:pt x="1961676" y="1803400"/>
                  <a:pt x="1921926" y="1803400"/>
                </a:cubicBezTo>
                <a:lnTo>
                  <a:pt x="71974" y="1803400"/>
                </a:lnTo>
                <a:cubicBezTo>
                  <a:pt x="32224" y="1803400"/>
                  <a:pt x="0" y="1771176"/>
                  <a:pt x="0" y="1731426"/>
                </a:cubicBezTo>
                <a:lnTo>
                  <a:pt x="0" y="71974"/>
                </a:lnTo>
                <a:cubicBezTo>
                  <a:pt x="0" y="32224"/>
                  <a:pt x="32224" y="0"/>
                  <a:pt x="71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2651125" y="1743075"/>
            <a:ext cx="1495425" cy="1352550"/>
          </a:xfrm>
          <a:custGeom>
            <a:avLst/>
            <a:gdLst>
              <a:gd name="connsiteX0" fmla="*/ 71974 w 1993900"/>
              <a:gd name="connsiteY0" fmla="*/ 0 h 1803400"/>
              <a:gd name="connsiteX1" fmla="*/ 1921926 w 1993900"/>
              <a:gd name="connsiteY1" fmla="*/ 0 h 1803400"/>
              <a:gd name="connsiteX2" fmla="*/ 1993900 w 1993900"/>
              <a:gd name="connsiteY2" fmla="*/ 71974 h 1803400"/>
              <a:gd name="connsiteX3" fmla="*/ 1993900 w 1993900"/>
              <a:gd name="connsiteY3" fmla="*/ 1731426 h 1803400"/>
              <a:gd name="connsiteX4" fmla="*/ 1921926 w 1993900"/>
              <a:gd name="connsiteY4" fmla="*/ 1803400 h 1803400"/>
              <a:gd name="connsiteX5" fmla="*/ 71974 w 1993900"/>
              <a:gd name="connsiteY5" fmla="*/ 1803400 h 1803400"/>
              <a:gd name="connsiteX6" fmla="*/ 0 w 1993900"/>
              <a:gd name="connsiteY6" fmla="*/ 1731426 h 1803400"/>
              <a:gd name="connsiteX7" fmla="*/ 0 w 1993900"/>
              <a:gd name="connsiteY7" fmla="*/ 71974 h 1803400"/>
              <a:gd name="connsiteX8" fmla="*/ 71974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71974" y="0"/>
                </a:moveTo>
                <a:lnTo>
                  <a:pt x="1921926" y="0"/>
                </a:lnTo>
                <a:cubicBezTo>
                  <a:pt x="1961677" y="0"/>
                  <a:pt x="1993900" y="32224"/>
                  <a:pt x="1993900" y="71974"/>
                </a:cubicBezTo>
                <a:lnTo>
                  <a:pt x="1993900" y="1731426"/>
                </a:lnTo>
                <a:cubicBezTo>
                  <a:pt x="1993900" y="1771176"/>
                  <a:pt x="1961677" y="1803400"/>
                  <a:pt x="1921926" y="1803400"/>
                </a:cubicBezTo>
                <a:lnTo>
                  <a:pt x="71974" y="1803400"/>
                </a:lnTo>
                <a:cubicBezTo>
                  <a:pt x="32224" y="1803400"/>
                  <a:pt x="0" y="1771176"/>
                  <a:pt x="0" y="1731426"/>
                </a:cubicBezTo>
                <a:lnTo>
                  <a:pt x="0" y="71974"/>
                </a:lnTo>
                <a:cubicBezTo>
                  <a:pt x="0" y="32224"/>
                  <a:pt x="32224" y="0"/>
                  <a:pt x="71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46075" y="1743075"/>
            <a:ext cx="1495425" cy="1352550"/>
          </a:xfrm>
          <a:custGeom>
            <a:avLst/>
            <a:gdLst>
              <a:gd name="connsiteX0" fmla="*/ 71974 w 1993900"/>
              <a:gd name="connsiteY0" fmla="*/ 0 h 1803400"/>
              <a:gd name="connsiteX1" fmla="*/ 1921926 w 1993900"/>
              <a:gd name="connsiteY1" fmla="*/ 0 h 1803400"/>
              <a:gd name="connsiteX2" fmla="*/ 1993900 w 1993900"/>
              <a:gd name="connsiteY2" fmla="*/ 71974 h 1803400"/>
              <a:gd name="connsiteX3" fmla="*/ 1993900 w 1993900"/>
              <a:gd name="connsiteY3" fmla="*/ 1731426 h 1803400"/>
              <a:gd name="connsiteX4" fmla="*/ 1921926 w 1993900"/>
              <a:gd name="connsiteY4" fmla="*/ 1803400 h 1803400"/>
              <a:gd name="connsiteX5" fmla="*/ 71974 w 1993900"/>
              <a:gd name="connsiteY5" fmla="*/ 1803400 h 1803400"/>
              <a:gd name="connsiteX6" fmla="*/ 0 w 1993900"/>
              <a:gd name="connsiteY6" fmla="*/ 1731426 h 1803400"/>
              <a:gd name="connsiteX7" fmla="*/ 0 w 1993900"/>
              <a:gd name="connsiteY7" fmla="*/ 71974 h 1803400"/>
              <a:gd name="connsiteX8" fmla="*/ 71974 w 1993900"/>
              <a:gd name="connsiteY8" fmla="*/ 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0" h="1803400">
                <a:moveTo>
                  <a:pt x="71974" y="0"/>
                </a:moveTo>
                <a:lnTo>
                  <a:pt x="1921926" y="0"/>
                </a:lnTo>
                <a:cubicBezTo>
                  <a:pt x="1961676" y="0"/>
                  <a:pt x="1993900" y="32224"/>
                  <a:pt x="1993900" y="71974"/>
                </a:cubicBezTo>
                <a:lnTo>
                  <a:pt x="1993900" y="1731426"/>
                </a:lnTo>
                <a:cubicBezTo>
                  <a:pt x="1993900" y="1771176"/>
                  <a:pt x="1961676" y="1803400"/>
                  <a:pt x="1921926" y="1803400"/>
                </a:cubicBezTo>
                <a:lnTo>
                  <a:pt x="71974" y="1803400"/>
                </a:lnTo>
                <a:cubicBezTo>
                  <a:pt x="32224" y="1803400"/>
                  <a:pt x="0" y="1771176"/>
                  <a:pt x="0" y="1731426"/>
                </a:cubicBezTo>
                <a:lnTo>
                  <a:pt x="0" y="71974"/>
                </a:lnTo>
                <a:cubicBezTo>
                  <a:pt x="0" y="32224"/>
                  <a:pt x="32224" y="0"/>
                  <a:pt x="71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096000" y="1353476"/>
            <a:ext cx="3048000" cy="2170775"/>
          </a:xfrm>
          <a:custGeom>
            <a:avLst/>
            <a:gdLst>
              <a:gd name="connsiteX0" fmla="*/ 0 w 4064000"/>
              <a:gd name="connsiteY0" fmla="*/ 0 h 2894367"/>
              <a:gd name="connsiteX1" fmla="*/ 4064000 w 4064000"/>
              <a:gd name="connsiteY1" fmla="*/ 0 h 2894367"/>
              <a:gd name="connsiteX2" fmla="*/ 4064000 w 4064000"/>
              <a:gd name="connsiteY2" fmla="*/ 2894367 h 2894367"/>
              <a:gd name="connsiteX3" fmla="*/ 0 w 4064000"/>
              <a:gd name="connsiteY3" fmla="*/ 2894367 h 28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894367">
                <a:moveTo>
                  <a:pt x="0" y="0"/>
                </a:moveTo>
                <a:lnTo>
                  <a:pt x="4064000" y="0"/>
                </a:lnTo>
                <a:lnTo>
                  <a:pt x="4064000" y="2894367"/>
                </a:lnTo>
                <a:lnTo>
                  <a:pt x="0" y="28943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53476"/>
            <a:ext cx="3048000" cy="2170775"/>
          </a:xfrm>
          <a:custGeom>
            <a:avLst/>
            <a:gdLst>
              <a:gd name="connsiteX0" fmla="*/ 0 w 4064000"/>
              <a:gd name="connsiteY0" fmla="*/ 0 h 2894367"/>
              <a:gd name="connsiteX1" fmla="*/ 4064000 w 4064000"/>
              <a:gd name="connsiteY1" fmla="*/ 0 h 2894367"/>
              <a:gd name="connsiteX2" fmla="*/ 4064000 w 4064000"/>
              <a:gd name="connsiteY2" fmla="*/ 2894367 h 2894367"/>
              <a:gd name="connsiteX3" fmla="*/ 0 w 4064000"/>
              <a:gd name="connsiteY3" fmla="*/ 2894367 h 28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894367">
                <a:moveTo>
                  <a:pt x="0" y="0"/>
                </a:moveTo>
                <a:lnTo>
                  <a:pt x="4064000" y="0"/>
                </a:lnTo>
                <a:lnTo>
                  <a:pt x="4064000" y="2894367"/>
                </a:lnTo>
                <a:lnTo>
                  <a:pt x="0" y="28943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7147850" y="1733948"/>
            <a:ext cx="1679584" cy="1514078"/>
          </a:xfrm>
          <a:custGeom>
            <a:avLst/>
            <a:gdLst>
              <a:gd name="connsiteX0" fmla="*/ 0 w 2239445"/>
              <a:gd name="connsiteY0" fmla="*/ 0 h 2018771"/>
              <a:gd name="connsiteX1" fmla="*/ 2239445 w 2239445"/>
              <a:gd name="connsiteY1" fmla="*/ 0 h 2018771"/>
              <a:gd name="connsiteX2" fmla="*/ 2239445 w 2239445"/>
              <a:gd name="connsiteY2" fmla="*/ 2018771 h 2018771"/>
              <a:gd name="connsiteX3" fmla="*/ 0 w 2239445"/>
              <a:gd name="connsiteY3" fmla="*/ 2018771 h 201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445" h="2018771">
                <a:moveTo>
                  <a:pt x="0" y="0"/>
                </a:moveTo>
                <a:lnTo>
                  <a:pt x="2239445" y="0"/>
                </a:lnTo>
                <a:lnTo>
                  <a:pt x="2239445" y="2018771"/>
                </a:lnTo>
                <a:lnTo>
                  <a:pt x="0" y="201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880689" y="1733948"/>
            <a:ext cx="1679584" cy="1514078"/>
          </a:xfrm>
          <a:custGeom>
            <a:avLst/>
            <a:gdLst>
              <a:gd name="connsiteX0" fmla="*/ 0 w 2239445"/>
              <a:gd name="connsiteY0" fmla="*/ 0 h 2018771"/>
              <a:gd name="connsiteX1" fmla="*/ 2239445 w 2239445"/>
              <a:gd name="connsiteY1" fmla="*/ 0 h 2018771"/>
              <a:gd name="connsiteX2" fmla="*/ 2239445 w 2239445"/>
              <a:gd name="connsiteY2" fmla="*/ 2018771 h 2018771"/>
              <a:gd name="connsiteX3" fmla="*/ 0 w 2239445"/>
              <a:gd name="connsiteY3" fmla="*/ 2018771 h 201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445" h="2018771">
                <a:moveTo>
                  <a:pt x="0" y="0"/>
                </a:moveTo>
                <a:lnTo>
                  <a:pt x="2239445" y="0"/>
                </a:lnTo>
                <a:lnTo>
                  <a:pt x="2239445" y="2018771"/>
                </a:lnTo>
                <a:lnTo>
                  <a:pt x="0" y="201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2613528" y="1733948"/>
            <a:ext cx="1679584" cy="1514078"/>
          </a:xfrm>
          <a:custGeom>
            <a:avLst/>
            <a:gdLst>
              <a:gd name="connsiteX0" fmla="*/ 0 w 2239445"/>
              <a:gd name="connsiteY0" fmla="*/ 0 h 2018771"/>
              <a:gd name="connsiteX1" fmla="*/ 2239445 w 2239445"/>
              <a:gd name="connsiteY1" fmla="*/ 0 h 2018771"/>
              <a:gd name="connsiteX2" fmla="*/ 2239445 w 2239445"/>
              <a:gd name="connsiteY2" fmla="*/ 2018771 h 2018771"/>
              <a:gd name="connsiteX3" fmla="*/ 0 w 2239445"/>
              <a:gd name="connsiteY3" fmla="*/ 2018771 h 201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445" h="2018771">
                <a:moveTo>
                  <a:pt x="0" y="0"/>
                </a:moveTo>
                <a:lnTo>
                  <a:pt x="2239445" y="0"/>
                </a:lnTo>
                <a:lnTo>
                  <a:pt x="2239445" y="2018771"/>
                </a:lnTo>
                <a:lnTo>
                  <a:pt x="0" y="201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46367" y="1733948"/>
            <a:ext cx="1679584" cy="1514078"/>
          </a:xfrm>
          <a:custGeom>
            <a:avLst/>
            <a:gdLst>
              <a:gd name="connsiteX0" fmla="*/ 0 w 2239445"/>
              <a:gd name="connsiteY0" fmla="*/ 0 h 2018771"/>
              <a:gd name="connsiteX1" fmla="*/ 2239445 w 2239445"/>
              <a:gd name="connsiteY1" fmla="*/ 0 h 2018771"/>
              <a:gd name="connsiteX2" fmla="*/ 2239445 w 2239445"/>
              <a:gd name="connsiteY2" fmla="*/ 2018771 h 2018771"/>
              <a:gd name="connsiteX3" fmla="*/ 0 w 2239445"/>
              <a:gd name="connsiteY3" fmla="*/ 2018771 h 201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445" h="2018771">
                <a:moveTo>
                  <a:pt x="0" y="0"/>
                </a:moveTo>
                <a:lnTo>
                  <a:pt x="2239445" y="0"/>
                </a:lnTo>
                <a:lnTo>
                  <a:pt x="2239445" y="2018771"/>
                </a:lnTo>
                <a:lnTo>
                  <a:pt x="0" y="201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dirty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53" y="-197323"/>
            <a:ext cx="9200706" cy="553814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46380" y="50165"/>
            <a:ext cx="881126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2451170" y="2499248"/>
            <a:ext cx="3687445" cy="133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129279" y="2908003"/>
            <a:ext cx="6885940" cy="825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 de texto 5"/>
          <p:cNvSpPr txBox="1"/>
          <p:nvPr/>
        </p:nvSpPr>
        <p:spPr>
          <a:xfrm>
            <a:off x="1819275" y="2383790"/>
            <a:ext cx="558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MX" sz="2000" b="1" dirty="0">
                <a:solidFill>
                  <a:schemeClr val="tx2"/>
                </a:solidFill>
              </a:rPr>
              <a:t>Documento de Prácticas Laborales</a:t>
            </a:r>
          </a:p>
        </p:txBody>
      </p:sp>
      <p:sp>
        <p:nvSpPr>
          <p:cNvPr id="18" name="Cuadro de texto 6"/>
          <p:cNvSpPr txBox="1"/>
          <p:nvPr/>
        </p:nvSpPr>
        <p:spPr>
          <a:xfrm>
            <a:off x="1032510" y="2828290"/>
            <a:ext cx="7078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000" b="1">
                <a:solidFill>
                  <a:schemeClr val="tx2"/>
                </a:solidFill>
              </a:rPr>
              <a:t>Tema:</a:t>
            </a:r>
            <a:r>
              <a:rPr lang="es-ES" altLang="es-MX">
                <a:solidFill>
                  <a:schemeClr val="tx2"/>
                </a:solidFill>
              </a:rPr>
              <a:t> </a:t>
            </a:r>
            <a:r>
              <a:rPr lang="es-ES" altLang="es-MX" sz="2000">
                <a:solidFill>
                  <a:schemeClr val="tx2"/>
                </a:solidFill>
              </a:rPr>
              <a:t>Sistema de Evaluación del Estado Técnico de una Edificación</a:t>
            </a:r>
          </a:p>
        </p:txBody>
      </p:sp>
      <p:sp>
        <p:nvSpPr>
          <p:cNvPr id="12" name="Cuadro de texto 7"/>
          <p:cNvSpPr txBox="1"/>
          <p:nvPr/>
        </p:nvSpPr>
        <p:spPr>
          <a:xfrm>
            <a:off x="502920" y="3227070"/>
            <a:ext cx="35979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000" b="1" dirty="0">
                <a:solidFill>
                  <a:schemeClr val="tx2"/>
                </a:solidFill>
                <a:sym typeface="+mn-ea"/>
              </a:rPr>
              <a:t>Autores:</a:t>
            </a:r>
          </a:p>
          <a:p>
            <a:r>
              <a:rPr lang="es-ES" altLang="es-MX" sz="2000" dirty="0" err="1">
                <a:solidFill>
                  <a:schemeClr val="tx2"/>
                </a:solidFill>
              </a:rPr>
              <a:t>Kendry</a:t>
            </a:r>
            <a:r>
              <a:rPr lang="es-ES" altLang="es-MX" sz="2000" dirty="0">
                <a:solidFill>
                  <a:schemeClr val="tx2"/>
                </a:solidFill>
              </a:rPr>
              <a:t> Owen Estévez Rodríguez</a:t>
            </a:r>
          </a:p>
          <a:p>
            <a:r>
              <a:rPr lang="es-ES" altLang="es-MX" sz="2000" dirty="0">
                <a:solidFill>
                  <a:schemeClr val="tx2"/>
                </a:solidFill>
              </a:rPr>
              <a:t>Darío González Morando</a:t>
            </a:r>
          </a:p>
          <a:p>
            <a:r>
              <a:rPr lang="es-ES" altLang="es-MX" sz="2000" dirty="0">
                <a:solidFill>
                  <a:schemeClr val="tx2"/>
                </a:solidFill>
              </a:rPr>
              <a:t>Adrian Suarez Padrón</a:t>
            </a:r>
          </a:p>
        </p:txBody>
      </p:sp>
      <p:sp>
        <p:nvSpPr>
          <p:cNvPr id="13" name="Cuadro de texto 8"/>
          <p:cNvSpPr txBox="1"/>
          <p:nvPr/>
        </p:nvSpPr>
        <p:spPr>
          <a:xfrm>
            <a:off x="5186680" y="3312160"/>
            <a:ext cx="3694430" cy="1236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ES" altLang="es-MX" sz="2000" b="1" dirty="0">
                <a:solidFill>
                  <a:schemeClr val="tx2"/>
                </a:solidFill>
                <a:sym typeface="+mn-ea"/>
              </a:rPr>
              <a:t>Tutores:</a:t>
            </a:r>
          </a:p>
          <a:p>
            <a:r>
              <a:rPr lang="es-ES" altLang="es-MX" sz="2000" dirty="0">
                <a:solidFill>
                  <a:schemeClr val="tx2"/>
                </a:solidFill>
              </a:rPr>
              <a:t>Ing. Fermín Rivas Sotomayor</a:t>
            </a:r>
          </a:p>
          <a:p>
            <a:r>
              <a:rPr lang="es-ES" altLang="es-MX" sz="2000" dirty="0">
                <a:solidFill>
                  <a:schemeClr val="tx2"/>
                </a:solidFill>
              </a:rPr>
              <a:t>Dr. </a:t>
            </a:r>
            <a:r>
              <a:rPr lang="es-ES" altLang="es-MX" sz="2000" dirty="0" err="1">
                <a:solidFill>
                  <a:schemeClr val="tx2"/>
                </a:solidFill>
              </a:rPr>
              <a:t>Raisa</a:t>
            </a:r>
            <a:r>
              <a:rPr lang="es-ES" altLang="es-MX" sz="2000" dirty="0">
                <a:solidFill>
                  <a:schemeClr val="tx2"/>
                </a:solidFill>
              </a:rPr>
              <a:t> Socorro Llanes</a:t>
            </a:r>
          </a:p>
          <a:p>
            <a:r>
              <a:rPr lang="es-ES" altLang="es-MX" sz="2000" dirty="0">
                <a:solidFill>
                  <a:schemeClr val="tx2"/>
                </a:solidFill>
              </a:rPr>
              <a:t>Dr. Sonia Pérez </a:t>
            </a:r>
            <a:r>
              <a:rPr lang="es-ES" altLang="es-MX" sz="2000" dirty="0" err="1">
                <a:solidFill>
                  <a:schemeClr val="tx2"/>
                </a:solidFill>
              </a:rPr>
              <a:t>Lovelle</a:t>
            </a:r>
            <a:endParaRPr lang="es-ES" altLang="es-MX" sz="2000" dirty="0">
              <a:solidFill>
                <a:schemeClr val="tx2"/>
              </a:solidFill>
            </a:endParaRPr>
          </a:p>
        </p:txBody>
      </p:sp>
      <p:sp>
        <p:nvSpPr>
          <p:cNvPr id="14" name="Cuadro de texto 9"/>
          <p:cNvSpPr txBox="1"/>
          <p:nvPr/>
        </p:nvSpPr>
        <p:spPr>
          <a:xfrm>
            <a:off x="4060825" y="4459605"/>
            <a:ext cx="1182370" cy="58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altLang="es-MX" b="1">
                <a:solidFill>
                  <a:schemeClr val="tx2"/>
                </a:solidFill>
              </a:rPr>
              <a:t>La Habana</a:t>
            </a:r>
          </a:p>
          <a:p>
            <a:pPr algn="ctr"/>
            <a:r>
              <a:rPr lang="es-ES" altLang="es-MX" b="1">
                <a:solidFill>
                  <a:schemeClr val="tx2"/>
                </a:solidFill>
              </a:rPr>
              <a:t>2024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2125" y="187960"/>
            <a:ext cx="3079750" cy="20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9000">
              <a:srgbClr val="8DC8FF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n 1" descr="E:\Kendry\Universidad\Prácticas\Business Process 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917" y="925975"/>
            <a:ext cx="8226165" cy="380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12"/>
          <p:cNvSpPr txBox="1"/>
          <p:nvPr/>
        </p:nvSpPr>
        <p:spPr>
          <a:xfrm>
            <a:off x="2453641" y="209393"/>
            <a:ext cx="4236720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s-ES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Diagrama de Flujo</a:t>
            </a:r>
          </a:p>
        </p:txBody>
      </p:sp>
      <p:cxnSp>
        <p:nvCxnSpPr>
          <p:cNvPr id="2" name="直接连接符 30"/>
          <p:cNvCxnSpPr/>
          <p:nvPr/>
        </p:nvCxnSpPr>
        <p:spPr>
          <a:xfrm>
            <a:off x="4399723" y="747253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9000">
              <a:srgbClr val="8DC8FF"/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gistro e Inicio del proceso de diagnostico 1era Diap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618615"/>
            <a:ext cx="8905240" cy="31070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67071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>
                <a:solidFill>
                  <a:schemeClr val="tx2"/>
                </a:solidFill>
                <a:cs typeface="+mn-cs"/>
              </a:rPr>
              <a:t>Registro e Inicio del proceso de diagnóstico 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structura Levantamiento 2da Diap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0"/>
            <a:ext cx="688530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" y="828040"/>
            <a:ext cx="2453640" cy="994410"/>
          </a:xfrm>
          <a:solidFill>
            <a:schemeClr val="bg1">
              <a:alpha val="94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s-ES" sz="2400" b="1">
                <a:solidFill>
                  <a:schemeClr val="tx2"/>
                </a:solidFill>
                <a:cs typeface="+mn-cs"/>
              </a:rPr>
              <a:t>Estructura Levantamiento 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strctura Configuracion Diapositi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5" y="0"/>
            <a:ext cx="6623050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30595" y="4076700"/>
            <a:ext cx="3286760" cy="994410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>
                <a:solidFill>
                  <a:schemeClr val="tx2"/>
                </a:solidFill>
                <a:cs typeface="+mn-cs"/>
              </a:rPr>
              <a:t>Estructura Configuración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9000">
              <a:srgbClr val="8DC8FF"/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ices Calculables Diapositiv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103505"/>
            <a:ext cx="8935720" cy="49358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085" y="-62230"/>
            <a:ext cx="3286760" cy="994410"/>
          </a:xfrm>
        </p:spPr>
        <p:txBody>
          <a:bodyPr>
            <a:noAutofit/>
          </a:bodyPr>
          <a:lstStyle/>
          <a:p>
            <a:pPr algn="ctr"/>
            <a:r>
              <a:rPr lang="es-ES" sz="2400" b="1">
                <a:solidFill>
                  <a:schemeClr val="tx2"/>
                </a:solidFill>
                <a:cs typeface="+mn-cs"/>
              </a:rPr>
              <a:t>Índices Calculables 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9000">
              <a:srgbClr val="8DC8FF"/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8770" y="272415"/>
            <a:ext cx="3426460" cy="719455"/>
          </a:xfrm>
        </p:spPr>
        <p:txBody>
          <a:bodyPr>
            <a:noAutofit/>
          </a:bodyPr>
          <a:lstStyle/>
          <a:p>
            <a:pPr algn="ctr"/>
            <a:r>
              <a:rPr lang="es-ES" sz="2400" b="1">
                <a:solidFill>
                  <a:schemeClr val="tx2"/>
                </a:solidFill>
                <a:cs typeface="+mn-cs"/>
              </a:rPr>
              <a:t>Tipos de Deterioro </a:t>
            </a:r>
          </a:p>
        </p:txBody>
      </p:sp>
      <p:pic>
        <p:nvPicPr>
          <p:cNvPr id="3" name="Picture 2" descr="Tipos de Deterioro Diapositiv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725"/>
            <a:ext cx="9144000" cy="2940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Diagrama ER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834390"/>
            <a:ext cx="8732520" cy="4114165"/>
          </a:xfrm>
          <a:prstGeom prst="rect">
            <a:avLst/>
          </a:prstGeom>
        </p:spPr>
      </p:pic>
      <p:cxnSp>
        <p:nvCxnSpPr>
          <p:cNvPr id="4" name="直接连接符 30"/>
          <p:cNvCxnSpPr/>
          <p:nvPr/>
        </p:nvCxnSpPr>
        <p:spPr>
          <a:xfrm>
            <a:off x="4366703" y="64501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2"/>
          <p:cNvSpPr txBox="1"/>
          <p:nvPr/>
        </p:nvSpPr>
        <p:spPr>
          <a:xfrm>
            <a:off x="2902903" y="209393"/>
            <a:ext cx="3338195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s-ES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Diagrama ERR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ódulo Conf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70" y="0"/>
            <a:ext cx="6409690" cy="51428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02005" y="417830"/>
            <a:ext cx="3816350" cy="719455"/>
          </a:xfrm>
        </p:spPr>
        <p:txBody>
          <a:bodyPr>
            <a:noAutofit/>
          </a:bodyPr>
          <a:lstStyle/>
          <a:p>
            <a:pPr algn="ctr"/>
            <a:r>
              <a:rPr lang="es-ES" sz="2400" b="1">
                <a:solidFill>
                  <a:schemeClr val="tx2"/>
                </a:solidFill>
                <a:cs typeface="+mn-cs"/>
              </a:rPr>
              <a:t>Módulo de Configuración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ódulo Lógi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-27305"/>
            <a:ext cx="783526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-294640" y="417830"/>
            <a:ext cx="1894205" cy="719455"/>
          </a:xfrm>
        </p:spPr>
        <p:txBody>
          <a:bodyPr>
            <a:noAutofit/>
          </a:bodyPr>
          <a:lstStyle/>
          <a:p>
            <a:pPr algn="ctr"/>
            <a:r>
              <a:rPr lang="es-ES" sz="2400" b="1">
                <a:solidFill>
                  <a:schemeClr val="tx2"/>
                </a:solidFill>
                <a:cs typeface="+mn-cs"/>
              </a:rPr>
              <a:t>Módulo</a:t>
            </a:r>
            <a:br>
              <a:rPr lang="es-ES" sz="2400" b="1">
                <a:solidFill>
                  <a:schemeClr val="tx2"/>
                </a:solidFill>
                <a:cs typeface="+mn-cs"/>
              </a:rPr>
            </a:br>
            <a:r>
              <a:rPr lang="es-ES" sz="2400" b="1">
                <a:solidFill>
                  <a:schemeClr val="tx2"/>
                </a:solidFill>
                <a:cs typeface="+mn-cs"/>
              </a:rPr>
              <a:t> Lógico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2153921" y="307183"/>
            <a:ext cx="4738370" cy="77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Tecnologías usadas </a:t>
            </a:r>
          </a:p>
          <a:p>
            <a:pPr algn="ctr" defTabSz="685800">
              <a:lnSpc>
                <a:spcPct val="80000"/>
              </a:lnSpc>
              <a:defRPr/>
            </a:pPr>
            <a:r>
              <a:rPr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para montar la web 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Picture 6" descr="htm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8" y="118395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-2147482623" descr="c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023" y="1141413"/>
            <a:ext cx="2143125" cy="2143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5" descr="js"/>
          <p:cNvPicPr>
            <a:picLocks noChangeAspect="1"/>
          </p:cNvPicPr>
          <p:nvPr/>
        </p:nvPicPr>
        <p:blipFill>
          <a:blip r:embed="rId5"/>
          <a:srcRect t="23938" r="-102" b="14542"/>
          <a:stretch>
            <a:fillRect/>
          </a:stretch>
        </p:blipFill>
        <p:spPr>
          <a:xfrm>
            <a:off x="1252220" y="3571875"/>
            <a:ext cx="2498090" cy="113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2" descr="C:\Users\KENDRY\AppData\Local\Microsoft\Windows\INetCache\Content.Word\downloa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6465" y="1417320"/>
            <a:ext cx="1943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50" y="1417320"/>
            <a:ext cx="1767205" cy="1775460"/>
          </a:xfrm>
          <a:prstGeom prst="rect">
            <a:avLst/>
          </a:prstGeom>
        </p:spPr>
      </p:pic>
      <p:pic>
        <p:nvPicPr>
          <p:cNvPr id="5" name="Picture -2147482621" descr="fetch"/>
          <p:cNvPicPr>
            <a:picLocks noChangeAspect="1"/>
          </p:cNvPicPr>
          <p:nvPr/>
        </p:nvPicPr>
        <p:blipFill>
          <a:blip r:embed="rId8"/>
          <a:srcRect t="22787" b="18719"/>
          <a:stretch>
            <a:fillRect/>
          </a:stretch>
        </p:blipFill>
        <p:spPr>
          <a:xfrm>
            <a:off x="4973320" y="3613150"/>
            <a:ext cx="2714625" cy="986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48054" y="633095"/>
            <a:ext cx="6529191" cy="99441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solidFill>
                  <a:schemeClr val="tx2"/>
                </a:solidFill>
                <a:cs typeface="+mn-cs"/>
              </a:rPr>
              <a:t>¿</a:t>
            </a:r>
            <a:r>
              <a:rPr lang="es-ES" altLang="en-US" sz="2400" b="1" dirty="0">
                <a:solidFill>
                  <a:schemeClr val="tx2"/>
                </a:solidFill>
                <a:cs typeface="+mn-cs"/>
              </a:rPr>
              <a:t>Qué es el deterioro de una edificación</a:t>
            </a:r>
            <a:r>
              <a:rPr lang="en-US" sz="2400" b="1" dirty="0">
                <a:solidFill>
                  <a:schemeClr val="tx2"/>
                </a:solidFill>
                <a:cs typeface="+mn-cs"/>
              </a:rPr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28395" y="1492885"/>
            <a:ext cx="6894195" cy="247650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</a:rPr>
              <a:t>El </a:t>
            </a:r>
            <a:r>
              <a:rPr lang="en-US" b="1" dirty="0" err="1">
                <a:solidFill>
                  <a:schemeClr val="tx2"/>
                </a:solidFill>
              </a:rPr>
              <a:t>deterioro</a:t>
            </a:r>
            <a:r>
              <a:rPr lang="en-US" b="1" dirty="0">
                <a:solidFill>
                  <a:schemeClr val="tx2"/>
                </a:solidFill>
              </a:rPr>
              <a:t> de una </a:t>
            </a:r>
            <a:r>
              <a:rPr lang="en-US" b="1" dirty="0" err="1">
                <a:solidFill>
                  <a:schemeClr val="tx2"/>
                </a:solidFill>
              </a:rPr>
              <a:t>edificación</a:t>
            </a:r>
            <a:r>
              <a:rPr lang="en-US" b="1" dirty="0">
                <a:solidFill>
                  <a:schemeClr val="tx2"/>
                </a:solidFill>
              </a:rPr>
              <a:t> se </a:t>
            </a:r>
            <a:r>
              <a:rPr lang="en-US" b="1" dirty="0" err="1">
                <a:solidFill>
                  <a:schemeClr val="tx2"/>
                </a:solidFill>
              </a:rPr>
              <a:t>refiere</a:t>
            </a:r>
            <a:r>
              <a:rPr lang="en-US" b="1" dirty="0">
                <a:solidFill>
                  <a:schemeClr val="tx2"/>
                </a:solidFill>
              </a:rPr>
              <a:t> al </a:t>
            </a:r>
            <a:r>
              <a:rPr lang="en-US" b="1" dirty="0" err="1">
                <a:solidFill>
                  <a:schemeClr val="tx2"/>
                </a:solidFill>
              </a:rPr>
              <a:t>proceso</a:t>
            </a:r>
            <a:r>
              <a:rPr lang="en-US" b="1" dirty="0">
                <a:solidFill>
                  <a:schemeClr val="tx2"/>
                </a:solidFill>
              </a:rPr>
              <a:t> por el </a:t>
            </a:r>
            <a:r>
              <a:rPr lang="en-US" b="1" dirty="0" err="1">
                <a:solidFill>
                  <a:schemeClr val="tx2"/>
                </a:solidFill>
              </a:rPr>
              <a:t>cual</a:t>
            </a:r>
            <a:r>
              <a:rPr lang="en-US" b="1" dirty="0">
                <a:solidFill>
                  <a:schemeClr val="tx2"/>
                </a:solidFill>
              </a:rPr>
              <a:t> una </a:t>
            </a:r>
            <a:r>
              <a:rPr lang="en-US" b="1" dirty="0" err="1">
                <a:solidFill>
                  <a:schemeClr val="tx2"/>
                </a:solidFill>
              </a:rPr>
              <a:t>construcción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pierde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su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estado</a:t>
            </a:r>
            <a:r>
              <a:rPr lang="en-US" b="1" dirty="0">
                <a:solidFill>
                  <a:schemeClr val="tx2"/>
                </a:solidFill>
              </a:rPr>
              <a:t> original o </a:t>
            </a:r>
            <a:r>
              <a:rPr lang="en-US" b="1" dirty="0" err="1">
                <a:solidFill>
                  <a:schemeClr val="tx2"/>
                </a:solidFill>
              </a:rPr>
              <a:t>su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condición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óptima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debido</a:t>
            </a:r>
            <a:r>
              <a:rPr lang="en-US" b="1" dirty="0">
                <a:solidFill>
                  <a:schemeClr val="tx2"/>
                </a:solidFill>
              </a:rPr>
              <a:t> a </a:t>
            </a:r>
            <a:r>
              <a:rPr lang="en-US" b="1" dirty="0" err="1">
                <a:solidFill>
                  <a:schemeClr val="tx2"/>
                </a:solidFill>
              </a:rPr>
              <a:t>diversos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factores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>
                <a:solidFill>
                  <a:schemeClr val="tx2"/>
                </a:solidFill>
              </a:rPr>
              <a:t>como</a:t>
            </a:r>
            <a:r>
              <a:rPr lang="en-US" b="1" dirty="0">
                <a:solidFill>
                  <a:schemeClr val="tx2"/>
                </a:solidFill>
              </a:rPr>
              <a:t> la </a:t>
            </a:r>
            <a:r>
              <a:rPr lang="en-US" b="1" dirty="0" err="1">
                <a:solidFill>
                  <a:schemeClr val="tx2"/>
                </a:solidFill>
              </a:rPr>
              <a:t>falta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mantenimiento</a:t>
            </a:r>
            <a:r>
              <a:rPr lang="en-US" b="1" dirty="0">
                <a:solidFill>
                  <a:schemeClr val="tx2"/>
                </a:solidFill>
              </a:rPr>
              <a:t>, la </a:t>
            </a:r>
            <a:r>
              <a:rPr lang="en-US" b="1" dirty="0" err="1">
                <a:solidFill>
                  <a:schemeClr val="tx2"/>
                </a:solidFill>
              </a:rPr>
              <a:t>exposición</a:t>
            </a:r>
            <a:r>
              <a:rPr lang="en-US" b="1" dirty="0">
                <a:solidFill>
                  <a:schemeClr val="tx2"/>
                </a:solidFill>
              </a:rPr>
              <a:t> a </a:t>
            </a:r>
            <a:r>
              <a:rPr lang="en-US" b="1" dirty="0" err="1">
                <a:solidFill>
                  <a:schemeClr val="tx2"/>
                </a:solidFill>
              </a:rPr>
              <a:t>condiciones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climáticas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extremas</a:t>
            </a:r>
            <a:r>
              <a:rPr lang="en-US" b="1" dirty="0">
                <a:solidFill>
                  <a:schemeClr val="tx2"/>
                </a:solidFill>
              </a:rPr>
              <a:t>, el </a:t>
            </a:r>
            <a:r>
              <a:rPr lang="en-US" b="1" dirty="0" err="1">
                <a:solidFill>
                  <a:schemeClr val="tx2"/>
                </a:solidFill>
              </a:rPr>
              <a:t>uso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inadecuado</a:t>
            </a:r>
            <a:r>
              <a:rPr lang="en-US" b="1" dirty="0">
                <a:solidFill>
                  <a:schemeClr val="tx2"/>
                </a:solidFill>
              </a:rPr>
              <a:t>, entre </a:t>
            </a:r>
            <a:r>
              <a:rPr lang="en-US" b="1" dirty="0" err="1">
                <a:solidFill>
                  <a:schemeClr val="tx2"/>
                </a:solidFill>
              </a:rPr>
              <a:t>otros</a:t>
            </a:r>
            <a:r>
              <a:rPr lang="en-US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2153921" y="307183"/>
            <a:ext cx="4738370" cy="77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Tecnologías usadas </a:t>
            </a:r>
          </a:p>
          <a:p>
            <a:pPr algn="ctr" defTabSz="685800">
              <a:lnSpc>
                <a:spcPct val="80000"/>
              </a:lnSpc>
              <a:defRPr/>
            </a:pPr>
            <a:r>
              <a:rPr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para montar la web 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Imagen 4" descr="C:\Users\KENDRY\AppData\Local\Microsoft\Windows\INetCache\Content.Word\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9945" y="1377950"/>
            <a:ext cx="2233295" cy="26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3" descr="C:\Users\KENDRY\AppData\Local\Microsoft\Windows\INetCache\Content.Word\leafl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5580" y="1087120"/>
            <a:ext cx="3823335" cy="10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6" descr="C:\Users\KENDRY\AppData\Local\Microsoft\Windows\INetCache\Content.Word\jqu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6" b="29363"/>
          <a:stretch>
            <a:fillRect/>
          </a:stretch>
        </p:blipFill>
        <p:spPr>
          <a:xfrm>
            <a:off x="4005580" y="2287270"/>
            <a:ext cx="2887345" cy="83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09862" y="1071800"/>
            <a:ext cx="8716781" cy="2203552"/>
          </a:xfrm>
        </p:spPr>
        <p:txBody>
          <a:bodyPr>
            <a:noAutofit/>
          </a:bodyPr>
          <a:lstStyle/>
          <a:p>
            <a:r>
              <a:rPr lang="es-ES" sz="2000" b="1" dirty="0">
                <a:solidFill>
                  <a:schemeClr val="tx2"/>
                </a:solidFill>
                <a:cs typeface="+mn-cs"/>
              </a:rPr>
              <a:t>-	Se logró la asimilación de las tecnologías necesarias para llevar a cabo este proyecto.</a:t>
            </a:r>
            <a:br>
              <a:rPr lang="es-ES" sz="2000" b="1" dirty="0">
                <a:solidFill>
                  <a:schemeClr val="tx2"/>
                </a:solidFill>
                <a:cs typeface="+mn-cs"/>
              </a:rPr>
            </a:br>
            <a:r>
              <a:rPr lang="es-ES" sz="2000" b="1" dirty="0">
                <a:solidFill>
                  <a:schemeClr val="tx2"/>
                </a:solidFill>
                <a:cs typeface="+mn-cs"/>
              </a:rPr>
              <a:t>-	Se pudo poner de manifiesto el concepto de programa dinámico con una configuración.</a:t>
            </a:r>
            <a:br>
              <a:rPr lang="es-ES" sz="2000" b="1" dirty="0">
                <a:solidFill>
                  <a:schemeClr val="tx2"/>
                </a:solidFill>
                <a:cs typeface="+mn-cs"/>
              </a:rPr>
            </a:br>
            <a:r>
              <a:rPr lang="es-ES" sz="2000" b="1" dirty="0">
                <a:solidFill>
                  <a:schemeClr val="tx2"/>
                </a:solidFill>
                <a:cs typeface="+mn-cs"/>
              </a:rPr>
              <a:t>-	Se crearon los prototipos de los tres módulos y sus relaciones entre ellas.</a:t>
            </a:r>
            <a:br>
              <a:rPr lang="es-ES" sz="2400" b="1" dirty="0">
                <a:solidFill>
                  <a:schemeClr val="tx2"/>
                </a:solidFill>
                <a:cs typeface="+mn-cs"/>
              </a:rPr>
            </a:br>
            <a:endParaRPr lang="en-US" sz="2400" b="1" dirty="0">
              <a:solidFill>
                <a:schemeClr val="tx2"/>
              </a:solidFill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/>
          <p:cNvSpPr txBox="1"/>
          <p:nvPr/>
        </p:nvSpPr>
        <p:spPr>
          <a:xfrm>
            <a:off x="2954412" y="454503"/>
            <a:ext cx="3235181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s-ES"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552450" y="1193165"/>
            <a:ext cx="7778115" cy="36398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Se </a:t>
            </a:r>
            <a:r>
              <a:rPr lang="en-US" sz="2000" b="1" dirty="0" err="1">
                <a:solidFill>
                  <a:schemeClr val="tx2"/>
                </a:solidFill>
              </a:rPr>
              <a:t>recomienda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implementar</a:t>
            </a:r>
            <a:r>
              <a:rPr lang="en-US" sz="2000" b="1" dirty="0">
                <a:solidFill>
                  <a:schemeClr val="tx2"/>
                </a:solidFill>
              </a:rPr>
              <a:t> un </a:t>
            </a:r>
            <a:r>
              <a:rPr lang="en-US" sz="2000" b="1" dirty="0" err="1">
                <a:solidFill>
                  <a:schemeClr val="tx2"/>
                </a:solidFill>
              </a:rPr>
              <a:t>sistema</a:t>
            </a:r>
            <a:r>
              <a:rPr lang="en-US" sz="2000" b="1" dirty="0">
                <a:solidFill>
                  <a:schemeClr val="tx2"/>
                </a:solidFill>
              </a:rPr>
              <a:t> que </a:t>
            </a:r>
            <a:r>
              <a:rPr lang="en-US" sz="2000" b="1" dirty="0" err="1">
                <a:solidFill>
                  <a:schemeClr val="tx2"/>
                </a:solidFill>
              </a:rPr>
              <a:t>registre</a:t>
            </a:r>
            <a:r>
              <a:rPr lang="en-US" sz="2000" b="1" dirty="0">
                <a:solidFill>
                  <a:schemeClr val="tx2"/>
                </a:solidFill>
              </a:rPr>
              <a:t> un </a:t>
            </a:r>
            <a:r>
              <a:rPr lang="en-US" sz="2000" b="1" dirty="0" err="1">
                <a:solidFill>
                  <a:schemeClr val="tx2"/>
                </a:solidFill>
              </a:rPr>
              <a:t>historial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completo</a:t>
            </a:r>
            <a:r>
              <a:rPr lang="en-US" sz="2000" b="1" dirty="0">
                <a:solidFill>
                  <a:schemeClr val="tx2"/>
                </a:solidFill>
              </a:rPr>
              <a:t> de </a:t>
            </a:r>
            <a:r>
              <a:rPr lang="en-US" sz="2000" b="1" dirty="0" err="1">
                <a:solidFill>
                  <a:schemeClr val="tx2"/>
                </a:solidFill>
              </a:rPr>
              <a:t>todas</a:t>
            </a:r>
            <a:r>
              <a:rPr lang="en-US" sz="2000" b="1" dirty="0">
                <a:solidFill>
                  <a:schemeClr val="tx2"/>
                </a:solidFill>
              </a:rPr>
              <a:t> las </a:t>
            </a:r>
            <a:r>
              <a:rPr lang="en-US" sz="2000" b="1" dirty="0" err="1">
                <a:solidFill>
                  <a:schemeClr val="tx2"/>
                </a:solidFill>
              </a:rPr>
              <a:t>inspecciones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realizadas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en</a:t>
            </a:r>
            <a:r>
              <a:rPr lang="en-US" sz="2000" b="1" dirty="0">
                <a:solidFill>
                  <a:schemeClr val="tx2"/>
                </a:solidFill>
              </a:rPr>
              <a:t> los </a:t>
            </a:r>
            <a:r>
              <a:rPr lang="en-US" sz="2000" b="1" dirty="0" err="1">
                <a:solidFill>
                  <a:schemeClr val="tx2"/>
                </a:solidFill>
              </a:rPr>
              <a:t>edificios</a:t>
            </a:r>
            <a:r>
              <a:rPr lang="en-US" sz="2000" b="1" dirty="0">
                <a:solidFill>
                  <a:schemeClr val="tx2"/>
                </a:solidFill>
              </a:rPr>
              <a:t> del </a:t>
            </a:r>
            <a:r>
              <a:rPr lang="en-US" sz="2000" b="1" dirty="0" err="1">
                <a:solidFill>
                  <a:schemeClr val="tx2"/>
                </a:solidFill>
              </a:rPr>
              <a:t>país</a:t>
            </a:r>
            <a:r>
              <a:rPr lang="en-US" sz="2000" b="1" dirty="0">
                <a:solidFill>
                  <a:schemeClr val="tx2"/>
                </a:solidFill>
              </a:rPr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La </a:t>
            </a:r>
            <a:r>
              <a:rPr lang="en-US" sz="2000" b="1" dirty="0" err="1">
                <a:solidFill>
                  <a:schemeClr val="tx2"/>
                </a:solidFill>
              </a:rPr>
              <a:t>capacidad</a:t>
            </a:r>
            <a:r>
              <a:rPr lang="en-US" sz="2000" b="1" dirty="0">
                <a:solidFill>
                  <a:schemeClr val="tx2"/>
                </a:solidFill>
              </a:rPr>
              <a:t> de acceder al </a:t>
            </a:r>
            <a:r>
              <a:rPr lang="en-US" sz="2000" b="1" dirty="0" err="1">
                <a:solidFill>
                  <a:schemeClr val="tx2"/>
                </a:solidFill>
              </a:rPr>
              <a:t>historial</a:t>
            </a:r>
            <a:r>
              <a:rPr lang="en-US" sz="2000" b="1" dirty="0">
                <a:solidFill>
                  <a:schemeClr val="tx2"/>
                </a:solidFill>
              </a:rPr>
              <a:t> de </a:t>
            </a:r>
            <a:r>
              <a:rPr lang="en-US" sz="2000" b="1" dirty="0" err="1">
                <a:solidFill>
                  <a:schemeClr val="tx2"/>
                </a:solidFill>
              </a:rPr>
              <a:t>levantamientos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brindará</a:t>
            </a:r>
            <a:r>
              <a:rPr lang="en-US" sz="2000" b="1" dirty="0">
                <a:solidFill>
                  <a:schemeClr val="tx2"/>
                </a:solidFill>
              </a:rPr>
              <a:t> a los </a:t>
            </a:r>
            <a:r>
              <a:rPr lang="en-US" sz="2000" b="1" dirty="0" err="1">
                <a:solidFill>
                  <a:schemeClr val="tx2"/>
                </a:solidFill>
              </a:rPr>
              <a:t>usuarios</a:t>
            </a:r>
            <a:r>
              <a:rPr lang="en-US" sz="2000" b="1" dirty="0">
                <a:solidFill>
                  <a:schemeClr val="tx2"/>
                </a:solidFill>
              </a:rPr>
              <a:t> una </a:t>
            </a:r>
            <a:r>
              <a:rPr lang="en-US" sz="2000" b="1" dirty="0" err="1">
                <a:solidFill>
                  <a:schemeClr val="tx2"/>
                </a:solidFill>
              </a:rPr>
              <a:t>visión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retrospectiva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valiosa</a:t>
            </a:r>
            <a:r>
              <a:rPr lang="en-US" sz="2000" b="1" dirty="0">
                <a:solidFill>
                  <a:schemeClr val="tx2"/>
                </a:solidFill>
              </a:rPr>
              <a:t> para la </a:t>
            </a:r>
            <a:r>
              <a:rPr lang="en-US" sz="2000" b="1" dirty="0" err="1">
                <a:solidFill>
                  <a:schemeClr val="tx2"/>
                </a:solidFill>
              </a:rPr>
              <a:t>toma</a:t>
            </a:r>
            <a:r>
              <a:rPr lang="en-US" sz="2000" b="1" dirty="0">
                <a:solidFill>
                  <a:schemeClr val="tx2"/>
                </a:solidFill>
              </a:rPr>
              <a:t> de </a:t>
            </a:r>
            <a:r>
              <a:rPr lang="en-US" sz="2000" b="1" dirty="0" err="1">
                <a:solidFill>
                  <a:schemeClr val="tx2"/>
                </a:solidFill>
              </a:rPr>
              <a:t>decisiones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informadas</a:t>
            </a:r>
            <a:r>
              <a:rPr lang="en-US" sz="2000" b="1" dirty="0">
                <a:solidFill>
                  <a:schemeClr val="tx2"/>
                </a:solidFill>
              </a:rPr>
              <a:t> y la </a:t>
            </a:r>
            <a:r>
              <a:rPr lang="en-US" sz="2000" b="1" dirty="0" err="1">
                <a:solidFill>
                  <a:schemeClr val="tx2"/>
                </a:solidFill>
              </a:rPr>
              <a:t>planificación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estratégica</a:t>
            </a:r>
            <a:r>
              <a:rPr lang="en-US" sz="2000" b="1" dirty="0">
                <a:solidFill>
                  <a:schemeClr val="tx2"/>
                </a:solidFill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Se </a:t>
            </a:r>
            <a:r>
              <a:rPr lang="en-US" sz="2000" b="1" dirty="0" err="1">
                <a:solidFill>
                  <a:schemeClr val="tx2"/>
                </a:solidFill>
              </a:rPr>
              <a:t>sugiere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incorporar</a:t>
            </a:r>
            <a:r>
              <a:rPr lang="en-US" sz="2000" b="1" dirty="0">
                <a:solidFill>
                  <a:schemeClr val="tx2"/>
                </a:solidFill>
              </a:rPr>
              <a:t> un </a:t>
            </a:r>
            <a:r>
              <a:rPr lang="en-US" sz="2000" b="1" dirty="0" err="1">
                <a:solidFill>
                  <a:schemeClr val="tx2"/>
                </a:solidFill>
              </a:rPr>
              <a:t>sistema</a:t>
            </a:r>
            <a:r>
              <a:rPr lang="en-US" sz="2000" b="1" dirty="0">
                <a:solidFill>
                  <a:schemeClr val="tx2"/>
                </a:solidFill>
              </a:rPr>
              <a:t> de control de </a:t>
            </a:r>
            <a:r>
              <a:rPr lang="en-US" sz="2000" b="1" dirty="0" err="1">
                <a:solidFill>
                  <a:schemeClr val="tx2"/>
                </a:solidFill>
              </a:rPr>
              <a:t>versiones</a:t>
            </a:r>
            <a:r>
              <a:rPr lang="en-US" sz="2000" b="1" dirty="0">
                <a:solidFill>
                  <a:schemeClr val="tx2"/>
                </a:solidFill>
              </a:rPr>
              <a:t> para la </a:t>
            </a:r>
            <a:r>
              <a:rPr lang="en-US" sz="2000" b="1" dirty="0" err="1">
                <a:solidFill>
                  <a:schemeClr val="tx2"/>
                </a:solidFill>
              </a:rPr>
              <a:t>configuración</a:t>
            </a:r>
            <a:r>
              <a:rPr lang="en-US" sz="2000" b="1" dirty="0">
                <a:solidFill>
                  <a:schemeClr val="tx2"/>
                </a:solidFill>
              </a:rPr>
              <a:t>. Este </a:t>
            </a:r>
            <a:r>
              <a:rPr lang="en-US" sz="2000" b="1" dirty="0" err="1">
                <a:solidFill>
                  <a:schemeClr val="tx2"/>
                </a:solidFill>
              </a:rPr>
              <a:t>sistema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garantizará</a:t>
            </a:r>
            <a:r>
              <a:rPr lang="en-US" sz="2000" b="1" dirty="0">
                <a:solidFill>
                  <a:schemeClr val="tx2"/>
                </a:solidFill>
              </a:rPr>
              <a:t> la </a:t>
            </a:r>
            <a:r>
              <a:rPr lang="en-US" sz="2000" b="1" dirty="0" err="1">
                <a:solidFill>
                  <a:schemeClr val="tx2"/>
                </a:solidFill>
              </a:rPr>
              <a:t>integridad</a:t>
            </a:r>
            <a:r>
              <a:rPr lang="en-US" sz="2000" b="1" dirty="0">
                <a:solidFill>
                  <a:schemeClr val="tx2"/>
                </a:solidFill>
              </a:rPr>
              <a:t> y </a:t>
            </a:r>
            <a:r>
              <a:rPr lang="en-US" sz="2000" b="1" dirty="0" err="1">
                <a:solidFill>
                  <a:schemeClr val="tx2"/>
                </a:solidFill>
              </a:rPr>
              <a:t>trazabilidad</a:t>
            </a:r>
            <a:r>
              <a:rPr lang="en-US" sz="2000" b="1" dirty="0">
                <a:solidFill>
                  <a:schemeClr val="tx2"/>
                </a:solidFill>
              </a:rPr>
              <a:t> de los </a:t>
            </a:r>
            <a:r>
              <a:rPr lang="en-US" sz="2000" b="1" dirty="0" err="1">
                <a:solidFill>
                  <a:schemeClr val="tx2"/>
                </a:solidFill>
              </a:rPr>
              <a:t>cambios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realizados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en</a:t>
            </a:r>
            <a:r>
              <a:rPr lang="en-US" sz="2000" b="1" dirty="0">
                <a:solidFill>
                  <a:schemeClr val="tx2"/>
                </a:solidFill>
              </a:rPr>
              <a:t> la </a:t>
            </a:r>
            <a:r>
              <a:rPr lang="en-US" sz="2000" b="1" dirty="0" err="1">
                <a:solidFill>
                  <a:schemeClr val="tx2"/>
                </a:solidFill>
              </a:rPr>
              <a:t>configuración</a:t>
            </a:r>
            <a:r>
              <a:rPr lang="en-US" sz="2000" b="1" dirty="0">
                <a:solidFill>
                  <a:schemeClr val="tx2"/>
                </a:solidFill>
              </a:rPr>
              <a:t> del software. 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/>
          <p:cNvSpPr txBox="1"/>
          <p:nvPr/>
        </p:nvSpPr>
        <p:spPr>
          <a:xfrm>
            <a:off x="2394268" y="454503"/>
            <a:ext cx="4355465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s-ES"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Recomendaciones: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20"/>
          <p:cNvSpPr/>
          <p:nvPr/>
        </p:nvSpPr>
        <p:spPr>
          <a:xfrm>
            <a:off x="0" y="774236"/>
            <a:ext cx="5786750" cy="3595028"/>
          </a:xfrm>
          <a:prstGeom prst="homePlate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4655" y="1515745"/>
            <a:ext cx="4239895" cy="24593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Gracias </a:t>
            </a:r>
          </a:p>
          <a:p>
            <a:pPr>
              <a:lnSpc>
                <a:spcPct val="130000"/>
              </a:lnSpc>
            </a:pP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por su atenci</a:t>
            </a:r>
            <a:r>
              <a:rPr lang="es-ES" altLang="zh-CN" sz="4400" spc="-15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ón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38530" y="1808480"/>
            <a:ext cx="7155815" cy="994410"/>
          </a:xfrm>
        </p:spPr>
        <p:txBody>
          <a:bodyPr>
            <a:no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cs typeface="+mn-cs"/>
              </a:rPr>
              <a:t>¿Cómo diagnosticar de manera precisa y oportuna el estado técnico de edificaciones en condiciones diversas?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04778" y="892668"/>
            <a:ext cx="734695" cy="50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/>
          <p:cNvSpPr txBox="1"/>
          <p:nvPr/>
        </p:nvSpPr>
        <p:spPr>
          <a:xfrm>
            <a:off x="2933701" y="406243"/>
            <a:ext cx="3276600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zh-CN" altLang="en-US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Problemática: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 descr="pexels-anamul-rezwan-1216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52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photo-1333158315-612x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"/>
            <a:ext cx="9144000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mykhailo-volkov-12325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635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942975" y="1195070"/>
            <a:ext cx="7067550" cy="349059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Se reduce significativamente el tiempo necesario para evaluar una edificación. </a:t>
            </a:r>
          </a:p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Se logra mayor precisión y consistencia. </a:t>
            </a:r>
          </a:p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Accesibilidad a la información desde cualquier ubicación.</a:t>
            </a:r>
          </a:p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La información centralizada facilita la toma de decisiones.</a:t>
            </a:r>
          </a:p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Se puede mantener un registro histórico de las inspecciones realizadas .</a:t>
            </a:r>
          </a:p>
          <a:p>
            <a:pPr algn="just">
              <a:lnSpc>
                <a:spcPct val="100000"/>
              </a:lnSpc>
            </a:pPr>
            <a:r>
              <a:rPr lang="es-ES" altLang="en-US" sz="2000" b="1" dirty="0">
                <a:solidFill>
                  <a:schemeClr val="tx2"/>
                </a:solidFill>
              </a:rPr>
              <a:t>Permite la integración con otras herramientas.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/>
          <p:cNvSpPr txBox="1"/>
          <p:nvPr/>
        </p:nvSpPr>
        <p:spPr>
          <a:xfrm>
            <a:off x="1133158" y="454503"/>
            <a:ext cx="6877685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Ventajas de la automatizaci</a:t>
            </a:r>
            <a:r>
              <a:rPr lang="es-ES"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zh-CN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/>
          <p:cNvSpPr txBox="1"/>
          <p:nvPr/>
        </p:nvSpPr>
        <p:spPr>
          <a:xfrm>
            <a:off x="2331086" y="454503"/>
            <a:ext cx="4481830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s-ES" sz="2800" b="1" spc="4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Tabla de requisitos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928370" y="1186180"/>
          <a:ext cx="7597775" cy="3385185"/>
        </p:xfrm>
        <a:graphic>
          <a:graphicData uri="http://schemas.openxmlformats.org/drawingml/2006/table">
            <a:tbl>
              <a:tblPr/>
              <a:tblGrid>
                <a:gridCol w="19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9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Novaltra E3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Dashpivot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 mapas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Aplicación móvil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Aplicación web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Trabajo offline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Formularios configurables</a:t>
                      </a:r>
                      <a:endParaRPr 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Text Box 99"/>
          <p:cNvSpPr txBox="1"/>
          <p:nvPr/>
        </p:nvSpPr>
        <p:spPr>
          <a:xfrm>
            <a:off x="928370" y="4571365"/>
            <a:ext cx="65233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 i="1">
                <a:solidFill>
                  <a:schemeClr val="accent6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Tabla 1 Requisitos identificados en los programas estudiados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1270" y="50165"/>
            <a:ext cx="9145270" cy="504317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064895" y="670560"/>
            <a:ext cx="6821805" cy="994410"/>
          </a:xfrm>
        </p:spPr>
        <p:txBody>
          <a:bodyPr>
            <a:no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cs typeface="+mn-cs"/>
              </a:rPr>
              <a:t>Para la evaluación del estado técnico de una edificación la tesis propone las siguientes herramientas ajustadas: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61738" y="1923416"/>
            <a:ext cx="4869492" cy="1464362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 err="1">
                <a:solidFill>
                  <a:schemeClr val="tx2"/>
                </a:solidFill>
              </a:rPr>
              <a:t>Análisis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criticidad</a:t>
            </a:r>
            <a:endParaRPr lang="en-US" b="1" dirty="0">
              <a:solidFill>
                <a:schemeClr val="tx2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b="1" dirty="0" err="1">
                <a:solidFill>
                  <a:schemeClr val="tx2"/>
                </a:solidFill>
              </a:rPr>
              <a:t>Método</a:t>
            </a:r>
            <a:r>
              <a:rPr lang="en-US" b="1" dirty="0">
                <a:solidFill>
                  <a:schemeClr val="tx2"/>
                </a:solidFill>
              </a:rPr>
              <a:t> de los </a:t>
            </a:r>
            <a:r>
              <a:rPr lang="en-US" b="1" dirty="0" err="1">
                <a:solidFill>
                  <a:schemeClr val="tx2"/>
                </a:solidFill>
              </a:rPr>
              <a:t>impactos</a:t>
            </a:r>
            <a:endParaRPr lang="en-US" b="1" dirty="0">
              <a:solidFill>
                <a:schemeClr val="tx2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b="1" dirty="0" err="1">
                <a:solidFill>
                  <a:schemeClr val="tx2"/>
                </a:solidFill>
              </a:rPr>
              <a:t>Técnica</a:t>
            </a:r>
            <a:r>
              <a:rPr lang="en-US" b="1" dirty="0">
                <a:solidFill>
                  <a:schemeClr val="tx2"/>
                </a:solidFill>
              </a:rPr>
              <a:t> de Pareto</a:t>
            </a:r>
          </a:p>
        </p:txBody>
      </p:sp>
      <p:sp>
        <p:nvSpPr>
          <p:cNvPr id="41" name="矩形 4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84FB24-5F12-4608-8829-C81B1D273572}"/>
              </a:ext>
            </a:extLst>
          </p:cNvPr>
          <p:cNvSpPr txBox="1"/>
          <p:nvPr/>
        </p:nvSpPr>
        <p:spPr>
          <a:xfrm>
            <a:off x="74951" y="4170805"/>
            <a:ext cx="4781862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>
                <a:solidFill>
                  <a:schemeClr val="accent2"/>
                </a:solidFill>
              </a:rPr>
              <a:t>Quiñones, L. P. (2022). AJUSTE DE HERRAMIENTAS DE LA CONFIABILIDAD OPERACIONAL PARA</a:t>
            </a:r>
          </a:p>
          <a:p>
            <a:r>
              <a:rPr lang="es-ES" sz="800" b="1" dirty="0">
                <a:solidFill>
                  <a:schemeClr val="accent2"/>
                </a:solidFill>
              </a:rPr>
              <a:t>DETERMINAR CRITICIDAD EN DETERIOROS DE SISTEMAS COMPONENTES</a:t>
            </a:r>
          </a:p>
          <a:p>
            <a:r>
              <a:rPr lang="es-ES" sz="800" b="1" dirty="0">
                <a:solidFill>
                  <a:schemeClr val="accent2"/>
                </a:solidFill>
              </a:rPr>
              <a:t>DE EDIFICIOS. (Máster en Ingeniería Civil), Universidad Tecnológica de La Habana</a:t>
            </a:r>
          </a:p>
          <a:p>
            <a:r>
              <a:rPr lang="es-ES" sz="800" b="1" dirty="0">
                <a:solidFill>
                  <a:schemeClr val="accent2"/>
                </a:solidFill>
              </a:rPr>
              <a:t>‘’José Antonio Echeverría</a:t>
            </a:r>
          </a:p>
          <a:p>
            <a:endParaRPr lang="es-ES" dirty="0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575">
      <a:dk1>
        <a:srgbClr val="A5A5A5"/>
      </a:dk1>
      <a:lt1>
        <a:srgbClr val="FFFFFF"/>
      </a:lt1>
      <a:dk2>
        <a:srgbClr val="000000"/>
      </a:dk2>
      <a:lt2>
        <a:srgbClr val="FFFFFF"/>
      </a:lt2>
      <a:accent1>
        <a:srgbClr val="006BCD"/>
      </a:accent1>
      <a:accent2>
        <a:srgbClr val="000000"/>
      </a:accent2>
      <a:accent3>
        <a:srgbClr val="006BCD"/>
      </a:accent3>
      <a:accent4>
        <a:srgbClr val="6D6D6D"/>
      </a:accent4>
      <a:accent5>
        <a:srgbClr val="006BCD"/>
      </a:accent5>
      <a:accent6>
        <a:srgbClr val="B3B3B3"/>
      </a:accent6>
      <a:hlink>
        <a:srgbClr val="E7E7E7"/>
      </a:hlink>
      <a:folHlink>
        <a:srgbClr val="D87867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438</Words>
  <Application>Microsoft Office PowerPoint</Application>
  <PresentationFormat>Presentación en pantalla (16:9)</PresentationFormat>
  <Paragraphs>90</Paragraphs>
  <Slides>23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微软雅黑</vt:lpstr>
      <vt:lpstr>宋体</vt:lpstr>
      <vt:lpstr>Arial</vt:lpstr>
      <vt:lpstr>Calibri</vt:lpstr>
      <vt:lpstr>Open Sans</vt:lpstr>
      <vt:lpstr>Office Theme</vt:lpstr>
      <vt:lpstr>3_Office 主题​​</vt:lpstr>
      <vt:lpstr>Presentación de PowerPoint</vt:lpstr>
      <vt:lpstr>¿Qué es el deterioro de una edificación?</vt:lpstr>
      <vt:lpstr>¿Cómo diagnosticar de manera precisa y oportuna el estado técnico de edificaciones en condiciones diversas?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la evaluación del estado técnico de una edificación la tesis propone las siguientes herramientas ajustadas:</vt:lpstr>
      <vt:lpstr>Presentación de PowerPoint</vt:lpstr>
      <vt:lpstr>Registro e Inicio del proceso de diagnóstico </vt:lpstr>
      <vt:lpstr>Estructura Levantamiento </vt:lpstr>
      <vt:lpstr>Estructura Configuración</vt:lpstr>
      <vt:lpstr>Índices Calculables </vt:lpstr>
      <vt:lpstr>Tipos de Deterioro </vt:lpstr>
      <vt:lpstr>Presentación de PowerPoint</vt:lpstr>
      <vt:lpstr>Módulo de Configuración</vt:lpstr>
      <vt:lpstr>Módulo  Lógico</vt:lpstr>
      <vt:lpstr>Presentación de PowerPoint</vt:lpstr>
      <vt:lpstr>Presentación de PowerPoint</vt:lpstr>
      <vt:lpstr>- Se logró la asimilación de las tecnologías necesarias para llevar a cabo este proyecto. - Se pudo poner de manifiesto el concepto de programa dinámico con una configuración. - Se crearon los prototipos de los tres módulos y sus relaciones entre ellas.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Adrian Suarez Padrón</cp:lastModifiedBy>
  <cp:revision>111</cp:revision>
  <dcterms:created xsi:type="dcterms:W3CDTF">2017-05-02T06:39:00Z</dcterms:created>
  <dcterms:modified xsi:type="dcterms:W3CDTF">2024-03-10T15:17:23Z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256EAF8D9F94450BBA83532FF1552F96_13</vt:lpwstr>
  </property>
</Properties>
</file>